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7" r:id="rId2"/>
    <p:sldId id="257" r:id="rId3"/>
    <p:sldId id="256" r:id="rId4"/>
    <p:sldId id="258" r:id="rId5"/>
    <p:sldId id="260" r:id="rId6"/>
    <p:sldId id="261" r:id="rId7"/>
    <p:sldId id="282" r:id="rId8"/>
    <p:sldId id="281" r:id="rId9"/>
    <p:sldId id="280" r:id="rId10"/>
    <p:sldId id="267" r:id="rId11"/>
    <p:sldId id="272" r:id="rId12"/>
    <p:sldId id="273" r:id="rId13"/>
    <p:sldId id="274" r:id="rId14"/>
    <p:sldId id="276"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Mccaughey" initials="K" lastIdx="1" clrIdx="0">
    <p:extLst>
      <p:ext uri="{19B8F6BF-5375-455C-9EA6-DF929625EA0E}">
        <p15:presenceInfo xmlns:p15="http://schemas.microsoft.com/office/powerpoint/2012/main" userId="KMccaugh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50056" autoAdjust="0"/>
  </p:normalViewPr>
  <p:slideViewPr>
    <p:cSldViewPr snapToGrid="0">
      <p:cViewPr varScale="1">
        <p:scale>
          <a:sx n="20" d="100"/>
          <a:sy n="20" d="100"/>
        </p:scale>
        <p:origin x="1640" y="24"/>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t>*Introduce</a:t>
            </a:r>
            <a:r>
              <a:rPr lang="en-US" i="1" baseline="0" dirty="0"/>
              <a:t> self and Shared Hope International*</a:t>
            </a:r>
          </a:p>
          <a:p>
            <a:endParaRPr lang="en-US" baseline="0" dirty="0"/>
          </a:p>
          <a:p>
            <a:pPr marL="0" marR="0" lvl="0" indent="0" defTabSz="457200" eaLnBrk="1" fontAlgn="auto" latinLnBrk="0" hangingPunct="1">
              <a:lnSpc>
                <a:spcPct val="117999"/>
              </a:lnSpc>
              <a:spcBef>
                <a:spcPts val="0"/>
              </a:spcBef>
              <a:spcAft>
                <a:spcPts val="0"/>
              </a:spcAft>
              <a:buClrTx/>
              <a:buSzTx/>
              <a:buFontTx/>
              <a:buNone/>
              <a:tabLst/>
              <a:defRPr/>
            </a:pPr>
            <a:r>
              <a:rPr lang="en-US" dirty="0"/>
              <a:t>Hi!</a:t>
            </a:r>
            <a:r>
              <a:rPr lang="en-US" baseline="0" dirty="0"/>
              <a:t> My name is </a:t>
            </a:r>
            <a:r>
              <a:rPr lang="en-US" baseline="0" dirty="0">
                <a:solidFill>
                  <a:srgbClr val="FF0000"/>
                </a:solidFill>
              </a:rPr>
              <a:t>XXX</a:t>
            </a:r>
            <a:r>
              <a:rPr lang="en-US" baseline="0" dirty="0"/>
              <a:t> and I am a trained volunteer Ambassador of Hope at Shared Hope International. Shared Hope International is a non-profit organization working to keep youth safe from predators. After our session today you will be safer because you learn what to do and how to have fun online without being exposed to things that might be harmful.</a:t>
            </a:r>
          </a:p>
          <a:p>
            <a:endParaRPr lang="en-US" sz="2400" baseline="0" dirty="0">
              <a:effectLst/>
              <a:latin typeface="Helvetica Neue"/>
              <a:ea typeface="Helvetica Neue"/>
              <a:cs typeface="Helvetica Neue"/>
              <a:sym typeface="Helvetica Neue"/>
            </a:endParaRPr>
          </a:p>
          <a:p>
            <a:r>
              <a:rPr lang="en-US" sz="2400" b="1" baseline="0" dirty="0">
                <a:effectLst/>
                <a:latin typeface="Helvetica Neue"/>
                <a:ea typeface="Helvetica Neue"/>
                <a:cs typeface="Helvetica Neue"/>
                <a:sym typeface="Helvetica Neue"/>
              </a:rPr>
              <a:t>Shared Hope takes a </a:t>
            </a:r>
            <a:r>
              <a:rPr lang="en-US" sz="2400" b="1" dirty="0">
                <a:effectLst/>
                <a:latin typeface="Helvetica Neue"/>
                <a:ea typeface="Helvetica Neue"/>
                <a:cs typeface="Helvetica Neue"/>
                <a:sym typeface="Helvetica Neue"/>
              </a:rPr>
              <a:t>three-pronged approach: </a:t>
            </a:r>
          </a:p>
          <a:p>
            <a:r>
              <a:rPr lang="en-US" sz="2400" b="1" dirty="0">
                <a:effectLst/>
                <a:latin typeface="Helvetica Neue"/>
                <a:ea typeface="Helvetica Neue"/>
                <a:cs typeface="Helvetica Neue"/>
                <a:sym typeface="Helvetica Neue"/>
              </a:rPr>
              <a:t>1. Preventing the conditions that foster sex trafficking   2.Restoring and empowering survivors   3. Bringing justice to vulnerable youth</a:t>
            </a:r>
          </a:p>
          <a:p>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We also believe the fight for justice starts by preventing trafficking and educating our community, which leads me to the reason I was invited here today, our Internet Safety Initiative.</a:t>
            </a:r>
          </a:p>
          <a:p>
            <a:endParaRPr lang="en-US" dirty="0"/>
          </a:p>
        </p:txBody>
      </p:sp>
    </p:spTree>
    <p:extLst>
      <p:ext uri="{BB962C8B-B14F-4D97-AF65-F5344CB8AC3E}">
        <p14:creationId xmlns:p14="http://schemas.microsoft.com/office/powerpoint/2010/main" val="429149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effectLst/>
                <a:latin typeface="Helvetica Neue"/>
                <a:ea typeface="Helvetica Neue"/>
                <a:cs typeface="Helvetica Neue"/>
                <a:sym typeface="Helvetica Neue"/>
              </a:rPr>
              <a:t>If you recognize any of these signs in someone you are speaking with online, take the following steps immediately:</a:t>
            </a:r>
          </a:p>
          <a:p>
            <a:r>
              <a:rPr lang="en-US" sz="2400" dirty="0">
                <a:effectLst/>
                <a:latin typeface="Helvetica Neue"/>
                <a:ea typeface="Helvetica Neue"/>
                <a:cs typeface="Helvetica Neue"/>
                <a:sym typeface="Helvetica Neue"/>
              </a:rPr>
              <a:t> </a:t>
            </a:r>
          </a:p>
          <a:p>
            <a:pPr lvl="0"/>
            <a:r>
              <a:rPr lang="en-US" sz="2400" b="1" dirty="0">
                <a:effectLst/>
                <a:latin typeface="Helvetica Neue"/>
                <a:ea typeface="Helvetica Neue"/>
                <a:cs typeface="Helvetica Neue"/>
                <a:sym typeface="Helvetica Neue"/>
              </a:rPr>
              <a:t>Stop talking with them and block them</a:t>
            </a:r>
            <a:r>
              <a:rPr lang="en-US" sz="2400" dirty="0">
                <a:effectLst/>
                <a:latin typeface="Helvetica Neue"/>
                <a:ea typeface="Helvetica Neue"/>
                <a:cs typeface="Helvetica Neue"/>
                <a:sym typeface="Helvetica Neue"/>
              </a:rPr>
              <a:t>. Period. There is no need to explain. You don’t owe them anything.  Your safety should come before any societal niceties.</a:t>
            </a:r>
          </a:p>
          <a:p>
            <a:pPr lvl="0"/>
            <a:endParaRPr lang="en-US" sz="2400" b="1" dirty="0">
              <a:effectLst/>
              <a:latin typeface="Helvetica Neue"/>
              <a:ea typeface="Helvetica Neue"/>
              <a:cs typeface="Helvetica Neue"/>
              <a:sym typeface="Helvetica Neue"/>
            </a:endParaRPr>
          </a:p>
          <a:p>
            <a:pPr lvl="0"/>
            <a:r>
              <a:rPr lang="en-US" sz="2400" b="1" dirty="0">
                <a:effectLst/>
                <a:latin typeface="Helvetica Neue"/>
                <a:ea typeface="Helvetica Neue"/>
                <a:cs typeface="Helvetica Neue"/>
                <a:sym typeface="Helvetica Neue"/>
              </a:rPr>
              <a:t>Save and take screenshots of your conversations with them</a:t>
            </a:r>
            <a:r>
              <a:rPr lang="en-US" sz="2400" dirty="0">
                <a:effectLst/>
                <a:latin typeface="Helvetica Neue"/>
                <a:ea typeface="Helvetica Neue"/>
                <a:cs typeface="Helvetica Neue"/>
                <a:sym typeface="Helvetica Neue"/>
              </a:rPr>
              <a:t>. If your intuition is correct, they are probably dangerous and will try to twist the situation. Even if you are ashamed of the content of the conversation or feel like whatever happened was your fault—which it wasn’t—you never know when you might need receipts of these conversations.</a:t>
            </a:r>
          </a:p>
          <a:p>
            <a:pPr lvl="0"/>
            <a:endParaRPr lang="en-US" sz="2400" b="1" dirty="0">
              <a:effectLst/>
              <a:latin typeface="Helvetica Neue"/>
              <a:ea typeface="Helvetica Neue"/>
              <a:cs typeface="Helvetica Neue"/>
              <a:sym typeface="Helvetica Neue"/>
            </a:endParaRPr>
          </a:p>
          <a:p>
            <a:pPr lvl="0"/>
            <a:r>
              <a:rPr lang="en-US" sz="2400" b="1" dirty="0">
                <a:effectLst/>
                <a:latin typeface="Helvetica Neue"/>
                <a:ea typeface="Helvetica Neue"/>
                <a:cs typeface="Helvetica Neue"/>
                <a:sym typeface="Helvetica Neue"/>
              </a:rPr>
              <a:t>Report them to the app</a:t>
            </a:r>
            <a:r>
              <a:rPr lang="en-US" sz="2400" dirty="0">
                <a:effectLst/>
                <a:latin typeface="Helvetica Neue"/>
                <a:ea typeface="Helvetica Neue"/>
                <a:cs typeface="Helvetica Neue"/>
                <a:sym typeface="Helvetica Neue"/>
              </a:rPr>
              <a:t>. If they are talking with you, they might be talking with other young people who might not be as knowledgeable about online sex trafficking as you are.  The app needs to know so they can investigate.</a:t>
            </a:r>
          </a:p>
          <a:p>
            <a:pPr lvl="0"/>
            <a:endParaRPr lang="en-US" sz="2400" b="1" dirty="0">
              <a:effectLst/>
              <a:latin typeface="Helvetica Neue"/>
              <a:ea typeface="Helvetica Neue"/>
              <a:cs typeface="Helvetica Neue"/>
              <a:sym typeface="Helvetica Neue"/>
            </a:endParaRPr>
          </a:p>
          <a:p>
            <a:pPr lvl="0"/>
            <a:r>
              <a:rPr lang="en-US" sz="2400" b="1" dirty="0">
                <a:effectLst/>
                <a:latin typeface="Helvetica Neue"/>
                <a:ea typeface="Helvetica Neue"/>
                <a:cs typeface="Helvetica Neue"/>
                <a:sym typeface="Helvetica Neue"/>
              </a:rPr>
              <a:t>Report them to the National Center for Missing and Exploited Children (NCMEC) CyberTipline.org</a:t>
            </a:r>
            <a:r>
              <a:rPr lang="en-US" sz="2400" dirty="0">
                <a:effectLst/>
                <a:latin typeface="Helvetica Neue"/>
                <a:ea typeface="Helvetica Neue"/>
                <a:cs typeface="Helvetica Neue"/>
                <a:sym typeface="Helvetica Neue"/>
              </a:rPr>
              <a:t>  Not only will the experts at NCMEC be able connect you with resources to help you heal, they will also advocate for your tip to law enforcement. This could not only lead to justice for you, but it could actually help save the lives of the other people the trafficker is manipulating!</a:t>
            </a:r>
          </a:p>
          <a:p>
            <a:endParaRPr lang="en-US" dirty="0"/>
          </a:p>
        </p:txBody>
      </p:sp>
    </p:spTree>
    <p:extLst>
      <p:ext uri="{BB962C8B-B14F-4D97-AF65-F5344CB8AC3E}">
        <p14:creationId xmlns:p14="http://schemas.microsoft.com/office/powerpoint/2010/main" val="331200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u="sng" baseline="0" dirty="0"/>
              <a:t>WARNING SIGNS YOU CAN WATCH FOR:</a:t>
            </a:r>
          </a:p>
          <a:p>
            <a:endParaRPr lang="en-US" baseline="0" dirty="0"/>
          </a:p>
          <a:p>
            <a:r>
              <a:rPr lang="en-US" b="0" dirty="0"/>
              <a:t>If they become obsessed about online activity: </a:t>
            </a:r>
            <a:r>
              <a:rPr lang="en-US" i="1" dirty="0"/>
              <a:t>predators may become angry and threatening them if they aren’t always available for online communications.</a:t>
            </a:r>
          </a:p>
          <a:p>
            <a:endParaRPr lang="en-US" dirty="0"/>
          </a:p>
          <a:p>
            <a:r>
              <a:rPr lang="en-US" b="0" dirty="0"/>
              <a:t>If they withdraw from family or friends: </a:t>
            </a:r>
            <a:r>
              <a:rPr lang="en-US" b="0" i="1" dirty="0"/>
              <a:t>predators will try to isolate their victim from loved ones in order to control them.</a:t>
            </a:r>
          </a:p>
          <a:p>
            <a:endParaRPr lang="en-US" b="0" dirty="0"/>
          </a:p>
          <a:p>
            <a:r>
              <a:rPr lang="en-US" b="0" dirty="0"/>
              <a:t>If they hide their screen when you get near them: </a:t>
            </a:r>
            <a:r>
              <a:rPr lang="en-US" b="0" i="1" dirty="0"/>
              <a:t>predators often make their victims promise to keep their relationship a secret due to its inappropriate and manipulative</a:t>
            </a:r>
            <a:r>
              <a:rPr lang="en-US" b="0" i="1" baseline="0" dirty="0"/>
              <a:t> </a:t>
            </a:r>
            <a:r>
              <a:rPr lang="en-US" b="0" i="1" dirty="0"/>
              <a:t>nature.</a:t>
            </a:r>
          </a:p>
          <a:p>
            <a:endParaRPr lang="en-US" b="0" dirty="0"/>
          </a:p>
          <a:p>
            <a:pPr marL="0" marR="0" indent="0" algn="just" defTabSz="457200" eaLnBrk="1" fontAlgn="auto" latinLnBrk="0" hangingPunct="1">
              <a:lnSpc>
                <a:spcPct val="117999"/>
              </a:lnSpc>
              <a:spcBef>
                <a:spcPts val="0"/>
              </a:spcBef>
              <a:spcAft>
                <a:spcPts val="0"/>
              </a:spcAft>
              <a:buClrTx/>
              <a:buSzTx/>
              <a:buFontTx/>
              <a:buNone/>
              <a:tabLst/>
              <a:defRPr/>
            </a:pPr>
            <a:r>
              <a:rPr lang="en-US" dirty="0"/>
              <a:t>If they receive phone calls or gifts from someone that no one else knows:</a:t>
            </a:r>
            <a:r>
              <a:rPr lang="en-US" baseline="0" dirty="0"/>
              <a:t> </a:t>
            </a:r>
            <a:r>
              <a:rPr lang="en-US" b="0" i="1" dirty="0"/>
              <a:t>predators will give a victim love and attention as a way to build trust during the grooming process, sometimes via virtual or physical gift-giving.</a:t>
            </a:r>
            <a:endParaRPr lang="en-US" b="0" baseline="0" dirty="0"/>
          </a:p>
          <a:p>
            <a:endParaRPr lang="en-US" b="0" i="1" dirty="0"/>
          </a:p>
        </p:txBody>
      </p:sp>
    </p:spTree>
    <p:extLst>
      <p:ext uri="{BB962C8B-B14F-4D97-AF65-F5344CB8AC3E}">
        <p14:creationId xmlns:p14="http://schemas.microsoft.com/office/powerpoint/2010/main" val="363954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t>*Feel free</a:t>
            </a:r>
            <a:r>
              <a:rPr lang="en-US" i="1" baseline="0" dirty="0"/>
              <a:t> to simply list these.  They are good to know as general signs of trafficking for a friend who’s watching  if their friend is in trouble.</a:t>
            </a:r>
          </a:p>
          <a:p>
            <a:endParaRPr lang="en-US" i="1" baseline="0" dirty="0"/>
          </a:p>
          <a:p>
            <a:r>
              <a:rPr lang="en-US" b="1" i="1" baseline="0" dirty="0"/>
              <a:t>BE A NOSY FRIEND!!! Talk to your friend if you’re concerned about them. Ask questions. Try to get them to a safe adult to get help if they’re in danger. If they won’t listen, YOU GO TO A TRUSTED ADULT and tell them what’s happening.</a:t>
            </a:r>
          </a:p>
          <a:p>
            <a:endParaRPr lang="en-US" b="1" i="1" baseline="0" dirty="0"/>
          </a:p>
          <a:p>
            <a:r>
              <a:rPr lang="en-US" b="1" i="1" baseline="0" dirty="0"/>
              <a:t>You may save their life.</a:t>
            </a:r>
            <a:endParaRPr lang="en-US" b="1" i="1" dirty="0"/>
          </a:p>
        </p:txBody>
      </p:sp>
    </p:spTree>
    <p:extLst>
      <p:ext uri="{BB962C8B-B14F-4D97-AF65-F5344CB8AC3E}">
        <p14:creationId xmlns:p14="http://schemas.microsoft.com/office/powerpoint/2010/main" val="3743180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b="0" i="0" u="none" strike="noStrike" dirty="0">
                <a:effectLst/>
                <a:latin typeface="Helvetica Neue"/>
                <a:ea typeface="Helvetica Neue"/>
                <a:cs typeface="Helvetica Neue"/>
                <a:sym typeface="Helvetica Neue"/>
              </a:rPr>
              <a:t>If you are victim of being threatened because of pictures you wish you hadn’t sent, or being forced to do things you don’t want to do, or you think someone you know might be a victim of</a:t>
            </a:r>
            <a:r>
              <a:rPr lang="en-US" sz="2200" b="0" i="0" u="none" strike="noStrike" baseline="0" dirty="0">
                <a:effectLst/>
                <a:latin typeface="Helvetica Neue"/>
                <a:ea typeface="Helvetica Neue"/>
                <a:cs typeface="Helvetica Neue"/>
                <a:sym typeface="Helvetica Neue"/>
              </a:rPr>
              <a:t> </a:t>
            </a:r>
            <a:r>
              <a:rPr lang="en-US" sz="2200" b="0" i="0" u="none" strike="noStrike" dirty="0">
                <a:effectLst/>
                <a:latin typeface="Helvetica Neue"/>
                <a:ea typeface="Helvetica Neue"/>
                <a:cs typeface="Helvetica Neue"/>
                <a:sym typeface="Helvetica Neue"/>
              </a:rPr>
              <a:t>revenge porn, sextortion, or being controlled please reach</a:t>
            </a:r>
            <a:r>
              <a:rPr lang="en-US" sz="2200" b="0" i="0" u="none" strike="noStrike" baseline="0" dirty="0">
                <a:effectLst/>
                <a:latin typeface="Helvetica Neue"/>
                <a:ea typeface="Helvetica Neue"/>
                <a:cs typeface="Helvetica Neue"/>
                <a:sym typeface="Helvetica Neue"/>
              </a:rPr>
              <a:t> out to a trusted adult and </a:t>
            </a:r>
            <a:r>
              <a:rPr lang="en-US" sz="2200" b="0" i="0" u="none" strike="noStrike" dirty="0">
                <a:effectLst/>
                <a:latin typeface="Helvetica Neue"/>
                <a:ea typeface="Helvetica Neue"/>
                <a:cs typeface="Helvetica Neue"/>
                <a:sym typeface="Helvetica Neue"/>
              </a:rPr>
              <a:t>your local law enforcement or call the National Center for Missing &amp; Exploited Children for help at 1-800-THE-LOST or 1-800-843-5678.  </a:t>
            </a:r>
          </a:p>
          <a:p>
            <a:endParaRPr lang="en-US" sz="2200" b="0" i="0" u="none" strike="noStrike" dirty="0">
              <a:effectLst/>
              <a:latin typeface="Helvetica Neue"/>
              <a:sym typeface="Helvetica Neue"/>
            </a:endParaRPr>
          </a:p>
          <a:p>
            <a:r>
              <a:rPr lang="en-US" sz="2200" b="0" i="0" u="none" strike="noStrike" dirty="0">
                <a:effectLst/>
                <a:latin typeface="Helvetica Neue"/>
                <a:sym typeface="Helvetica Neue"/>
              </a:rPr>
              <a:t>I</a:t>
            </a:r>
            <a:r>
              <a:rPr lang="en-US" sz="2200" b="0" i="0" u="none" strike="noStrike" baseline="0" dirty="0">
                <a:effectLst/>
                <a:latin typeface="Helvetica Neue"/>
                <a:sym typeface="Helvetica Neue"/>
              </a:rPr>
              <a:t> have asked your teacher ahead of time and they have given you permission to take your phones and put this number in your cell phone.  You never know when you will recognize the signs of predators trying to control you or a friend, and making this call could save their life!</a:t>
            </a:r>
          </a:p>
          <a:p>
            <a:endParaRPr lang="en-US" sz="2200" b="0" i="0" u="none" strike="noStrike" baseline="0" dirty="0">
              <a:effectLst/>
              <a:latin typeface="Helvetica Neue"/>
              <a:sym typeface="Helvetica Neue"/>
            </a:endParaRPr>
          </a:p>
          <a:p>
            <a:r>
              <a:rPr lang="en-US" sz="2200" b="0" i="0" u="none" strike="noStrike" baseline="0" dirty="0">
                <a:effectLst/>
                <a:latin typeface="Helvetica Neue"/>
                <a:sym typeface="Helvetica Neue"/>
              </a:rPr>
              <a:t>*Wait for them to be finished… but also know they might be taking a little extra time to text if you give them too much of a window </a:t>
            </a:r>
            <a:r>
              <a:rPr lang="en-US" sz="2200" b="0" i="0" u="none" strike="noStrike" baseline="0" dirty="0">
                <a:effectLst/>
                <a:latin typeface="Helvetica Neue"/>
                <a:sym typeface="Wingdings" panose="05000000000000000000" pitchFamily="2" charset="2"/>
              </a:rPr>
              <a:t></a:t>
            </a:r>
            <a:r>
              <a:rPr lang="en-US" sz="2200" b="0" i="0" u="none" strike="noStrike" baseline="0" dirty="0">
                <a:effectLst/>
                <a:latin typeface="Helvetica Neue"/>
                <a:sym typeface="Helvetica Neue"/>
              </a:rPr>
              <a:t>*</a:t>
            </a:r>
            <a:endParaRPr lang="en-US" dirty="0"/>
          </a:p>
        </p:txBody>
      </p:sp>
    </p:spTree>
    <p:extLst>
      <p:ext uri="{BB962C8B-B14F-4D97-AF65-F5344CB8AC3E}">
        <p14:creationId xmlns:p14="http://schemas.microsoft.com/office/powerpoint/2010/main" val="11702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t>Time</a:t>
            </a:r>
            <a:r>
              <a:rPr lang="en-US" i="1" baseline="0" dirty="0"/>
              <a:t> for questions.  </a:t>
            </a:r>
          </a:p>
          <a:p>
            <a:endParaRPr lang="en-US" i="1" baseline="0" dirty="0"/>
          </a:p>
        </p:txBody>
      </p:sp>
    </p:spTree>
    <p:extLst>
      <p:ext uri="{BB962C8B-B14F-4D97-AF65-F5344CB8AC3E}">
        <p14:creationId xmlns:p14="http://schemas.microsoft.com/office/powerpoint/2010/main" val="117666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r>
              <a:rPr lang="en-US" baseline="0" dirty="0"/>
              <a:t>How many of you have had other discussions about internet safety? (raise hands) That’s good! We all need to know what’s out there and how to navigate safely just like when you start driving a car.</a:t>
            </a:r>
          </a:p>
          <a:p>
            <a:endParaRPr lang="en-US" baseline="0" dirty="0"/>
          </a:p>
          <a:p>
            <a:r>
              <a:rPr lang="en-US" baseline="0" dirty="0"/>
              <a:t>Studies all over the US have told us that the average age of a person victimized by online toxic, abusive relationships is between 14 and 16 years old. So we can talk about things today that will keep you safe into your teen years.</a:t>
            </a:r>
          </a:p>
          <a:p>
            <a:endParaRPr lang="en-US" sz="2400" baseline="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Many people don’t even realize the internet has dangers like these, so today I’m going to pull back the curtain and show you some of their tricks so you’ll be able to stop predators and protect your friends.</a:t>
            </a:r>
          </a:p>
          <a:p>
            <a:endParaRPr lang="en-US" sz="2400" baseline="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07369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The internet is an amazing tool that allows you to learn things, meet people and go places around the world that you might never visit in person. And that is exciting!</a:t>
            </a:r>
          </a:p>
          <a:p>
            <a:endParaRPr lang="en-US" baseline="0" dirty="0"/>
          </a:p>
          <a:p>
            <a:r>
              <a:rPr lang="en-US" baseline="0" dirty="0"/>
              <a:t>I know you’re smart, you’re responsible and you want to use the internet as a good citizen. And that’s why I’m here today – so you can be the same awesome responsible person online!</a:t>
            </a:r>
          </a:p>
          <a:p>
            <a:endParaRPr lang="en-US" baseline="0" dirty="0"/>
          </a:p>
          <a:p>
            <a:r>
              <a:rPr lang="en-US" baseline="0" dirty="0"/>
              <a:t>So let’s get started.</a:t>
            </a:r>
          </a:p>
        </p:txBody>
      </p:sp>
    </p:spTree>
    <p:extLst>
      <p:ext uri="{BB962C8B-B14F-4D97-AF65-F5344CB8AC3E}">
        <p14:creationId xmlns:p14="http://schemas.microsoft.com/office/powerpoint/2010/main" val="267702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predators can trick you into meeting with them, they have to find a way to start a conversation.  That most often starts online in social media, gaming or music apps.</a:t>
            </a:r>
          </a:p>
          <a:p>
            <a:endParaRPr lang="en-US" dirty="0"/>
          </a:p>
          <a:p>
            <a:r>
              <a:rPr lang="en-US" dirty="0"/>
              <a:t>First they watch your profile and interactions long enough to get to know you.  </a:t>
            </a:r>
          </a:p>
          <a:p>
            <a:r>
              <a:rPr lang="en-US" dirty="0"/>
              <a:t>Then they pretend to be just like you. You like dogs?  They will make a profile with a puppy emoji!</a:t>
            </a:r>
            <a:br>
              <a:rPr lang="en-US" dirty="0"/>
            </a:br>
            <a:r>
              <a:rPr lang="en-US" dirty="0"/>
              <a:t>You are going out for soccer?  They will say they play soccer too!</a:t>
            </a:r>
          </a:p>
          <a:p>
            <a:r>
              <a:rPr lang="en-US" dirty="0"/>
              <a:t>They want you to trust them and feel like they are your friend.</a:t>
            </a:r>
          </a:p>
          <a:p>
            <a:endParaRPr lang="en-US" dirty="0"/>
          </a:p>
          <a:p>
            <a:r>
              <a:rPr lang="en-US" dirty="0"/>
              <a:t>Before </a:t>
            </a:r>
            <a:r>
              <a:rPr lang="en-US" baseline="0" dirty="0"/>
              <a:t>we jump in today,</a:t>
            </a:r>
            <a:r>
              <a:rPr lang="en-US" dirty="0"/>
              <a:t> we want to make clear: </a:t>
            </a:r>
            <a:r>
              <a:rPr lang="en-US" b="1" dirty="0"/>
              <a:t>We</a:t>
            </a:r>
            <a:r>
              <a:rPr lang="en-US" b="1" baseline="0" dirty="0"/>
              <a:t> are very aware that since you all have the distinct advantage of g</a:t>
            </a:r>
            <a:r>
              <a:rPr lang="en-US" b="1" dirty="0"/>
              <a:t>rowing up in the digital age,</a:t>
            </a:r>
            <a:r>
              <a:rPr lang="en-US" b="1" baseline="0" dirty="0"/>
              <a:t> </a:t>
            </a:r>
            <a:r>
              <a:rPr lang="en-US" b="1" dirty="0"/>
              <a:t>you may be better at identifying fake profiles and predatory behavior than the</a:t>
            </a:r>
            <a:r>
              <a:rPr lang="en-US" b="1" baseline="0" dirty="0"/>
              <a:t> average parent of teacher </a:t>
            </a:r>
            <a:r>
              <a:rPr lang="en-US" b="1" dirty="0"/>
              <a:t>might assume. In fact, if</a:t>
            </a:r>
            <a:r>
              <a:rPr lang="en-US" b="1" baseline="0" dirty="0"/>
              <a:t> you have any sort of social media profile, its probable that you’</a:t>
            </a:r>
            <a:r>
              <a:rPr lang="en-US" b="1" dirty="0"/>
              <a:t>ve already rejected the</a:t>
            </a:r>
            <a:r>
              <a:rPr lang="en-US" b="1" baseline="0" dirty="0"/>
              <a:t> </a:t>
            </a:r>
            <a:r>
              <a:rPr lang="en-US" b="1" dirty="0"/>
              <a:t>advances of strangers who might have been a predator before. And for that, we want to applaud you!</a:t>
            </a:r>
          </a:p>
          <a:p>
            <a:endParaRPr lang="en-US" dirty="0"/>
          </a:p>
          <a:p>
            <a:r>
              <a:rPr lang="en-US" dirty="0"/>
              <a:t>We know that you probably already know </a:t>
            </a:r>
            <a:r>
              <a:rPr lang="en-US" baseline="0" dirty="0"/>
              <a:t>things like identifying a fake profile by the fact that it only has one clear picture and no followers; or that the mysterious person who popped up in your direct messages, asking a you and a bunch of strangers if you want to date them is likely not a real person. </a:t>
            </a:r>
            <a:endParaRPr lang="en-US" b="1" dirty="0"/>
          </a:p>
          <a:p>
            <a:br>
              <a:rPr lang="en-US" dirty="0"/>
            </a:br>
            <a:r>
              <a:rPr lang="en-US" dirty="0"/>
              <a:t>In</a:t>
            </a:r>
            <a:r>
              <a:rPr lang="en-US" baseline="0" dirty="0"/>
              <a:t> this presentation, o</a:t>
            </a:r>
            <a:r>
              <a:rPr lang="en-US" dirty="0"/>
              <a:t>ur goal</a:t>
            </a:r>
            <a:r>
              <a:rPr lang="en-US" baseline="0" dirty="0"/>
              <a:t> is that we will all</a:t>
            </a:r>
            <a:endParaRPr lang="en-US" dirty="0"/>
          </a:p>
          <a:p>
            <a:endParaRPr lang="en-US" dirty="0"/>
          </a:p>
          <a:p>
            <a:r>
              <a:rPr lang="en-US" dirty="0"/>
              <a:t>	</a:t>
            </a:r>
            <a:r>
              <a:rPr lang="en-US" dirty="0">
                <a:sym typeface="Wingdings" panose="05000000000000000000" pitchFamily="2" charset="2"/>
              </a:rPr>
              <a:t></a:t>
            </a:r>
            <a:r>
              <a:rPr lang="en-US" dirty="0"/>
              <a:t>better understand and identify a predators’ tactics to try to trick you</a:t>
            </a:r>
          </a:p>
          <a:p>
            <a:r>
              <a:rPr lang="en-US" dirty="0"/>
              <a:t>	</a:t>
            </a:r>
            <a:r>
              <a:rPr lang="en-US" dirty="0">
                <a:sym typeface="Wingdings" panose="05000000000000000000" pitchFamily="2" charset="2"/>
              </a:rPr>
              <a:t>be </a:t>
            </a:r>
            <a:r>
              <a:rPr lang="en-US" dirty="0"/>
              <a:t>equipped</a:t>
            </a:r>
            <a:r>
              <a:rPr lang="en-US" baseline="0" dirty="0"/>
              <a:t> with knowledge about </a:t>
            </a:r>
            <a:r>
              <a:rPr lang="en-US" dirty="0"/>
              <a:t>technology dangers, such as what pictures to never send or receive</a:t>
            </a:r>
          </a:p>
          <a:p>
            <a:r>
              <a:rPr lang="en-US" dirty="0"/>
              <a:t>	</a:t>
            </a:r>
            <a:r>
              <a:rPr lang="en-US" dirty="0">
                <a:sym typeface="Wingdings" panose="05000000000000000000" pitchFamily="2" charset="2"/>
              </a:rPr>
              <a:t></a:t>
            </a:r>
            <a:r>
              <a:rPr lang="en-US" dirty="0"/>
              <a:t>have clear “how-to” safety tips about what</a:t>
            </a:r>
            <a:r>
              <a:rPr lang="en-US" baseline="0" dirty="0"/>
              <a:t> to do if you or someone you know is being exploited.</a:t>
            </a:r>
            <a:endParaRPr lang="en-US" dirty="0"/>
          </a:p>
          <a:p>
            <a:endParaRPr lang="en-US" dirty="0"/>
          </a:p>
          <a:p>
            <a:r>
              <a:rPr lang="en-US" b="1" dirty="0"/>
              <a:t>OUR GOAL IS to shine light on the online world where predators are using</a:t>
            </a:r>
            <a:r>
              <a:rPr lang="en-US" b="1" baseline="0" dirty="0"/>
              <a:t> our vulnerabilities to gain our trust and exploit us</a:t>
            </a:r>
            <a:r>
              <a:rPr lang="en-US" b="1" dirty="0"/>
              <a:t>, so ultimately, you are empowered</a:t>
            </a:r>
            <a:r>
              <a:rPr lang="en-US" b="1" baseline="0" dirty="0"/>
              <a:t> to</a:t>
            </a:r>
            <a:r>
              <a:rPr lang="en-US" b="1" dirty="0"/>
              <a:t> protect</a:t>
            </a:r>
            <a:r>
              <a:rPr lang="en-US" b="1" baseline="0" dirty="0"/>
              <a:t> yourself</a:t>
            </a:r>
            <a:r>
              <a:rPr lang="en-US" b="1" dirty="0"/>
              <a:t>, and sex trafficking is stopped before it ever</a:t>
            </a:r>
            <a:r>
              <a:rPr lang="en-US" b="1" baseline="0" dirty="0"/>
              <a:t> has the chance to </a:t>
            </a:r>
            <a:r>
              <a:rPr lang="en-US" b="1" dirty="0"/>
              <a:t>begin.</a:t>
            </a:r>
          </a:p>
        </p:txBody>
      </p:sp>
    </p:spTree>
    <p:extLst>
      <p:ext uri="{BB962C8B-B14F-4D97-AF65-F5344CB8AC3E}">
        <p14:creationId xmlns:p14="http://schemas.microsoft.com/office/powerpoint/2010/main" val="81831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know that we are not all the same.  Just look around the room!  But our</a:t>
            </a:r>
            <a:r>
              <a:rPr lang="en-US" baseline="0" dirty="0"/>
              <a:t> brains and the way we are all wired is pretty much the same and that will</a:t>
            </a:r>
            <a:r>
              <a:rPr lang="en-US" dirty="0"/>
              <a:t> help us better understand the tactics of a predator. </a:t>
            </a:r>
          </a:p>
          <a:p>
            <a:endParaRPr lang="en-US" dirty="0"/>
          </a:p>
          <a:p>
            <a:r>
              <a:rPr lang="en-US" dirty="0"/>
              <a:t>It is a fact that</a:t>
            </a:r>
            <a:r>
              <a:rPr lang="en-US" baseline="0" dirty="0"/>
              <a:t> as a human being, we all want to be </a:t>
            </a:r>
            <a:r>
              <a:rPr lang="en-US" dirty="0"/>
              <a:t>loved and accepted. We want it from our family, our friends, those we interact with regularly, and, to a point, even from chance encounters. </a:t>
            </a:r>
          </a:p>
          <a:p>
            <a:endParaRPr lang="en-US" dirty="0"/>
          </a:p>
          <a:p>
            <a:r>
              <a:rPr lang="en-US" dirty="0"/>
              <a:t>Now,</a:t>
            </a:r>
            <a:r>
              <a:rPr lang="en-US" baseline="0" dirty="0"/>
              <a:t> say you are one of those magical people who doesn’t care how many followers you have on social media or what the popular kids think of you. That is fantastic!  But unfortunately, even you are not immune.  For instance, you still care about what your best friend thinks of you; or at your favorite musical artist ( even if you never get the chance to meet them).  If nothing else, we all have that thing that keeps us up at night when the server said “enjoy your meal,” and you are embarrassed that you enthusiastically replied “you too!” </a:t>
            </a:r>
            <a:endParaRPr lang="en-US" dirty="0"/>
          </a:p>
          <a:p>
            <a:endParaRPr lang="en-US" dirty="0"/>
          </a:p>
          <a:p>
            <a:r>
              <a:rPr lang="en-US" dirty="0"/>
              <a:t>We all need to feel we are a part of a greater community — preferably one that is encouraging, accepting, and empowering of our hopes and dreams. If we don’t have a community readily available to us, chances are we will seek one out.  Again, this doesn’t</a:t>
            </a:r>
            <a:r>
              <a:rPr lang="en-US" baseline="0" dirty="0"/>
              <a:t> have to be the whole school or greater society—this can simply be the people you play video games or sports with, people you sit with at lunch and hang out with on the weekend, people you go to church or play music with—whatever your “tribe” looks like.</a:t>
            </a:r>
            <a:endParaRPr lang="en-US" dirty="0"/>
          </a:p>
          <a:p>
            <a:endParaRPr lang="en-US" dirty="0"/>
          </a:p>
          <a:p>
            <a:r>
              <a:rPr lang="en-US" dirty="0"/>
              <a:t>As a natural extension of our social and emotional development, we are</a:t>
            </a:r>
            <a:r>
              <a:rPr lang="en-US" baseline="0" dirty="0"/>
              <a:t> also inclined to feel</a:t>
            </a:r>
            <a:r>
              <a:rPr lang="en-US" dirty="0"/>
              <a:t> misunderstood at times. Even if we are often surrounded by people and activity, we can feel dismissed, insecure, and lonely.  These feelings are </a:t>
            </a:r>
            <a:r>
              <a:rPr lang="en-US" baseline="0" dirty="0"/>
              <a:t>particularly strong during teenage years.  (Sorry—its true!  It’s the chemicals in our brains that are helping us grow up!)</a:t>
            </a:r>
            <a:endParaRPr lang="en-US" dirty="0"/>
          </a:p>
          <a:p>
            <a:endParaRPr lang="en-US" dirty="0"/>
          </a:p>
          <a:p>
            <a:r>
              <a:rPr lang="en-US" dirty="0"/>
              <a:t>We will explore some of this </a:t>
            </a:r>
            <a:r>
              <a:rPr lang="en-US" baseline="0" dirty="0"/>
              <a:t>later in this presentation, so we can see how p</a:t>
            </a:r>
            <a:r>
              <a:rPr lang="en-US" dirty="0"/>
              <a:t>redators understand these common,</a:t>
            </a:r>
            <a:r>
              <a:rPr lang="en-US" baseline="0" dirty="0"/>
              <a:t> human thoughts and feelings</a:t>
            </a:r>
            <a:r>
              <a:rPr lang="en-US" dirty="0"/>
              <a:t>,</a:t>
            </a:r>
            <a:r>
              <a:rPr lang="en-US" baseline="0" dirty="0"/>
              <a:t> and make it </a:t>
            </a:r>
            <a:r>
              <a:rPr lang="en-US" dirty="0"/>
              <a:t>their business to discover a young person’s hopes, dreams and hurts in an effort to trick them. The process is called Grooming. That means they are doing one thing in order to accomplish another thing. They want you to get used to them so they can move into your life and change  your thinking.</a:t>
            </a:r>
          </a:p>
        </p:txBody>
      </p:sp>
    </p:spTree>
    <p:extLst>
      <p:ext uri="{BB962C8B-B14F-4D97-AF65-F5344CB8AC3E}">
        <p14:creationId xmlns:p14="http://schemas.microsoft.com/office/powerpoint/2010/main" val="397221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1" baseline="0" dirty="0"/>
              <a:t>There are people online who want to get to know you and are not looking out for your best interests. They know how to follow you online and they also know how to appear to be someone you might want to get to know a little better.</a:t>
            </a:r>
          </a:p>
          <a:p>
            <a:pPr marL="0" marR="0" lvl="0" indent="0" defTabSz="457200" eaLnBrk="1" fontAlgn="auto" latinLnBrk="0" hangingPunct="1">
              <a:lnSpc>
                <a:spcPct val="117999"/>
              </a:lnSpc>
              <a:spcBef>
                <a:spcPts val="0"/>
              </a:spcBef>
              <a:spcAft>
                <a:spcPts val="0"/>
              </a:spcAft>
              <a:buClrTx/>
              <a:buSzTx/>
              <a:buFontTx/>
              <a:buNone/>
              <a:tabLst/>
              <a:defRPr/>
            </a:pPr>
            <a:endParaRPr lang="en-US" baseline="0" dirty="0"/>
          </a:p>
          <a:p>
            <a:r>
              <a:rPr lang="en-US" dirty="0"/>
              <a:t>They will listen to you and make you feel really special.  They will tell you how smart, good-looking, funny you are. And how much they like being with you.</a:t>
            </a:r>
          </a:p>
          <a:p>
            <a:r>
              <a:rPr lang="en-US" dirty="0"/>
              <a:t>They ask you if you can tell there is something special just between the two of you.</a:t>
            </a:r>
          </a:p>
          <a:p>
            <a:pPr marL="0" marR="0" lvl="0" indent="0" algn="l" defTabSz="457200" eaLnBrk="1" fontAlgn="auto" latinLnBrk="0" hangingPunct="1">
              <a:lnSpc>
                <a:spcPct val="117999"/>
              </a:lnSpc>
              <a:spcBef>
                <a:spcPts val="0"/>
              </a:spcBef>
              <a:spcAft>
                <a:spcPts val="0"/>
              </a:spcAft>
              <a:buClrTx/>
              <a:buSzTx/>
              <a:buFontTx/>
              <a:buNone/>
              <a:tabLst/>
              <a:defRPr/>
            </a:pPr>
            <a:r>
              <a:rPr lang="en-US" dirty="0"/>
              <a:t>Do you</a:t>
            </a:r>
            <a:r>
              <a:rPr lang="en-US" baseline="0" dirty="0"/>
              <a:t> f</a:t>
            </a:r>
            <a:r>
              <a:rPr lang="en-US" dirty="0"/>
              <a:t>eel</a:t>
            </a:r>
            <a:r>
              <a:rPr lang="en-US" baseline="0" dirty="0"/>
              <a:t> </a:t>
            </a:r>
            <a:r>
              <a:rPr lang="en-US" dirty="0"/>
              <a:t>misunderstood</a:t>
            </a:r>
            <a:r>
              <a:rPr lang="en-US" baseline="0" dirty="0"/>
              <a:t> and </a:t>
            </a:r>
            <a:r>
              <a:rPr lang="en-US" dirty="0"/>
              <a:t>lonely? They are</a:t>
            </a:r>
            <a:r>
              <a:rPr lang="en-US" baseline="0" dirty="0"/>
              <a:t> t</a:t>
            </a:r>
            <a:r>
              <a:rPr lang="en-US" dirty="0"/>
              <a:t>h</a:t>
            </a:r>
            <a:r>
              <a:rPr lang="en-US" baseline="0" dirty="0"/>
              <a:t>e only one w</a:t>
            </a:r>
            <a:r>
              <a:rPr lang="en-US" dirty="0"/>
              <a:t>h</a:t>
            </a:r>
            <a:r>
              <a:rPr lang="en-US" baseline="0" dirty="0"/>
              <a:t>o</a:t>
            </a:r>
            <a:r>
              <a:rPr lang="en-US" dirty="0"/>
              <a:t> understands you and they are always just</a:t>
            </a:r>
            <a:r>
              <a:rPr lang="en-US" baseline="0" dirty="0"/>
              <a:t> a text away from making you smile.</a:t>
            </a:r>
          </a:p>
          <a:p>
            <a:r>
              <a:rPr lang="en-US" b="1" dirty="0"/>
              <a:t>Can you see how they are playing on your desire to fit in, to feel loved and accepted?</a:t>
            </a:r>
          </a:p>
          <a:p>
            <a:endParaRPr lang="en-US" b="1" dirty="0"/>
          </a:p>
          <a:p>
            <a:r>
              <a:rPr lang="en-US" b="0" dirty="0"/>
              <a:t>They may begin to tell you how special you are, and they want to be with you all the time.</a:t>
            </a:r>
          </a:p>
          <a:p>
            <a:r>
              <a:rPr lang="en-US" b="0" dirty="0"/>
              <a:t>It makes you feel special, so you start pushing away your other friends in order to be with them.</a:t>
            </a:r>
          </a:p>
          <a:p>
            <a:pPr marL="0" marR="0" lvl="0" indent="0" defTabSz="457200" eaLnBrk="1" fontAlgn="auto" latinLnBrk="0" hangingPunct="1">
              <a:lnSpc>
                <a:spcPct val="117999"/>
              </a:lnSpc>
              <a:spcBef>
                <a:spcPts val="0"/>
              </a:spcBef>
              <a:spcAft>
                <a:spcPts val="0"/>
              </a:spcAft>
              <a:buClrTx/>
              <a:buSzTx/>
              <a:buFontTx/>
              <a:buNone/>
              <a:tabLst/>
              <a:defRPr/>
            </a:pPr>
            <a:r>
              <a:rPr lang="en-US" b="1" dirty="0"/>
              <a:t>Separating you from your friends and family so you begin to feel like you ‘belong’ to them?</a:t>
            </a:r>
          </a:p>
          <a:p>
            <a:endParaRPr lang="en-US" dirty="0"/>
          </a:p>
          <a:p>
            <a:r>
              <a:rPr lang="en-US" dirty="0"/>
              <a:t>Before long, they may ask you to send a picture of yourself. And they may send you a picture of a really fun looking kid your age.</a:t>
            </a:r>
            <a:br>
              <a:rPr lang="en-US" dirty="0"/>
            </a:br>
            <a:r>
              <a:rPr lang="en-US" dirty="0"/>
              <a:t>Then they may ask you for a ‘special’ picture just for them. Maybe in your PJs, or in your swimsuit.</a:t>
            </a:r>
            <a:br>
              <a:rPr lang="en-US" dirty="0"/>
            </a:br>
            <a:r>
              <a:rPr lang="en-US" b="1" dirty="0"/>
              <a:t>We’re going to talk more about the tactics they may use with the goal of meeting up with you.</a:t>
            </a:r>
          </a:p>
          <a:p>
            <a:endParaRPr lang="en-US" dirty="0"/>
          </a:p>
          <a:p>
            <a:r>
              <a:rPr lang="en-US" dirty="0"/>
              <a:t>1) Grooming can take place quickly like just a week, or it can happen over an extended period of time — sometimes months, or even years. </a:t>
            </a:r>
          </a:p>
          <a:p>
            <a:endParaRPr lang="en-US" dirty="0"/>
          </a:p>
          <a:p>
            <a:r>
              <a:rPr lang="en-US" dirty="0"/>
              <a:t>Most predators won’t feel threatening or demanding in your first conversations online. They will appear innocent, fun and friendly, but almost involve some level of deception. </a:t>
            </a:r>
            <a:r>
              <a:rPr lang="en-US" baseline="0" dirty="0"/>
              <a:t>Sometimes they </a:t>
            </a:r>
            <a:r>
              <a:rPr lang="en-US" dirty="0"/>
              <a:t>never reveal their real age, even after forming a relationship. </a:t>
            </a:r>
            <a:r>
              <a:rPr lang="en-US" b="1" dirty="0"/>
              <a:t>Like the fact that they’re really a 24 year old man, not a cute guy or girl your own age. </a:t>
            </a:r>
          </a:p>
          <a:p>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dirty="0"/>
              <a:t>2)</a:t>
            </a:r>
            <a:r>
              <a:rPr lang="en-US" baseline="0" dirty="0"/>
              <a:t> </a:t>
            </a:r>
            <a:r>
              <a:rPr lang="en-US" dirty="0"/>
              <a:t>Predators work hard to appear familiar. </a:t>
            </a:r>
          </a:p>
          <a:p>
            <a:pPr marL="0" marR="0" indent="0" defTabSz="457200" eaLnBrk="1" fontAlgn="auto" latinLnBrk="0" hangingPunct="1">
              <a:lnSpc>
                <a:spcPct val="117999"/>
              </a:lnSpc>
              <a:spcBef>
                <a:spcPts val="0"/>
              </a:spcBef>
              <a:spcAft>
                <a:spcPts val="0"/>
              </a:spcAft>
              <a:buClrTx/>
              <a:buSzTx/>
              <a:buFontTx/>
              <a:buNone/>
              <a:tabLst/>
              <a:defRPr/>
            </a:pPr>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dirty="0"/>
              <a:t>It’s not hard for them to follow your online posts, to find out lots of personal information about you. They know how to extract and keep this information for use at a later time. They</a:t>
            </a:r>
            <a:r>
              <a:rPr lang="en-US" baseline="0" dirty="0"/>
              <a:t> </a:t>
            </a:r>
            <a:r>
              <a:rPr lang="en-US" dirty="0"/>
              <a:t>will look up your social media or app profiles and </a:t>
            </a:r>
            <a:r>
              <a:rPr lang="en-US" baseline="0" dirty="0"/>
              <a:t>can find out where you live (generally or specifically), where you like to hang out, what you like to do, and who you hang out with. From there, a predator can easily make up a profile that would seem harmless, even familiar to the person they want to approach—the type of person that you might feel even belongs in your “tribe”</a:t>
            </a:r>
            <a:r>
              <a:rPr lang="en-US" dirty="0"/>
              <a:t>.</a:t>
            </a:r>
          </a:p>
          <a:p>
            <a:pPr marL="0" marR="0" indent="0" defTabSz="457200" eaLnBrk="1" fontAlgn="auto" latinLnBrk="0" hangingPunct="1">
              <a:lnSpc>
                <a:spcPct val="117999"/>
              </a:lnSpc>
              <a:spcBef>
                <a:spcPts val="0"/>
              </a:spcBef>
              <a:spcAft>
                <a:spcPts val="0"/>
              </a:spcAft>
              <a:buClrTx/>
              <a:buSzTx/>
              <a:buFontTx/>
              <a:buNone/>
              <a:tabLst/>
              <a:defRPr/>
            </a:pPr>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baseline="0" dirty="0"/>
              <a:t>You know how you follow a particular person because you hope to learn more about them, and think about how you can become a part of their friend circle. You notice all the details about them until you feel like you really know them. It’s a funny and embarrassing part of modern social interactions but </a:t>
            </a:r>
            <a:r>
              <a:rPr lang="en-US" b="1" baseline="0" dirty="0"/>
              <a:t>REMEMBER, we aren’t the only ones who know how to extract this information from social media.</a:t>
            </a:r>
          </a:p>
          <a:p>
            <a:pPr marL="0" marR="0" indent="0" defTabSz="457200" eaLnBrk="1" fontAlgn="auto" latinLnBrk="0" hangingPunct="1">
              <a:lnSpc>
                <a:spcPct val="117999"/>
              </a:lnSpc>
              <a:spcBef>
                <a:spcPts val="0"/>
              </a:spcBef>
              <a:spcAft>
                <a:spcPts val="0"/>
              </a:spcAft>
              <a:buClrTx/>
              <a:buSzTx/>
              <a:buFontTx/>
              <a:buNone/>
              <a:tabLst/>
              <a:defRPr/>
            </a:pPr>
            <a:endParaRPr lang="en-US" dirty="0"/>
          </a:p>
          <a:p>
            <a:r>
              <a:rPr lang="en-US" dirty="0"/>
              <a:t>3) Predators use personal information to develop a sense of trust — a bond — between themselves and a person they want to control.</a:t>
            </a:r>
          </a:p>
          <a:p>
            <a:r>
              <a:rPr lang="en-US" dirty="0"/>
              <a:t>They will play on the your normal and natural human needs,</a:t>
            </a:r>
            <a:r>
              <a:rPr lang="en-US" baseline="0" dirty="0"/>
              <a:t> </a:t>
            </a:r>
            <a:r>
              <a:rPr lang="en-US" dirty="0"/>
              <a:t>showering a person with compliments</a:t>
            </a:r>
            <a:r>
              <a:rPr lang="en-US" baseline="0" dirty="0"/>
              <a:t> and </a:t>
            </a:r>
            <a:r>
              <a:rPr lang="en-US" dirty="0"/>
              <a:t>encouraging emotional dependency while preying on their insecurities and emotions.</a:t>
            </a:r>
            <a:r>
              <a:rPr lang="en-US" baseline="0" dirty="0"/>
              <a:t>  </a:t>
            </a:r>
            <a:r>
              <a:rPr lang="en-US" dirty="0"/>
              <a:t>They may even offer</a:t>
            </a:r>
            <a:r>
              <a:rPr lang="en-US" baseline="0" dirty="0"/>
              <a:t> to buy gifts for them off their Amazon wish list or buy them skins or loot boxes on Fortnite or APEX.</a:t>
            </a:r>
            <a:endParaRPr lang="en-US" dirty="0"/>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They will sell lies and try to “sweep their</a:t>
            </a:r>
            <a:r>
              <a:rPr lang="en-US" baseline="0" dirty="0"/>
              <a:t> victim</a:t>
            </a:r>
            <a:r>
              <a:rPr lang="en-US" dirty="0"/>
              <a:t> off their feet,” sometimes</a:t>
            </a:r>
            <a:r>
              <a:rPr lang="en-US" baseline="0" dirty="0"/>
              <a:t> even flattering</a:t>
            </a:r>
            <a:r>
              <a:rPr lang="en-US" dirty="0"/>
              <a:t> them with fake promises</a:t>
            </a:r>
            <a:r>
              <a:rPr lang="en-US" baseline="0" dirty="0"/>
              <a:t> about meeting in person or running away together.</a:t>
            </a:r>
            <a:r>
              <a:rPr lang="en-US" dirty="0"/>
              <a:t> </a:t>
            </a:r>
            <a:r>
              <a:rPr lang="en-US" b="1" dirty="0"/>
              <a:t>Remember</a:t>
            </a:r>
            <a:r>
              <a:rPr lang="en-US" b="1" baseline="0" dirty="0"/>
              <a:t> w</a:t>
            </a:r>
            <a:r>
              <a:rPr lang="en-US" b="1" dirty="0"/>
              <a:t>h</a:t>
            </a:r>
            <a:r>
              <a:rPr lang="en-US" b="1" baseline="0" dirty="0"/>
              <a:t>en we talked about </a:t>
            </a:r>
            <a:r>
              <a:rPr lang="en-US" b="1" dirty="0"/>
              <a:t>h</a:t>
            </a:r>
            <a:r>
              <a:rPr lang="en-US" b="1" baseline="0" dirty="0"/>
              <a:t>ow predators use t</a:t>
            </a:r>
            <a:r>
              <a:rPr lang="en-US" b="1" dirty="0"/>
              <a:t>h</a:t>
            </a:r>
            <a:r>
              <a:rPr lang="en-US" b="1" baseline="0" dirty="0"/>
              <a:t>e way our brains are wired to groom potential victims?  </a:t>
            </a:r>
          </a:p>
          <a:p>
            <a:endParaRPr lang="en-US" baseline="0" dirty="0"/>
          </a:p>
          <a:p>
            <a:r>
              <a:rPr lang="en-US" dirty="0"/>
              <a:t>4)</a:t>
            </a:r>
            <a:r>
              <a:rPr lang="en-US" baseline="0" dirty="0"/>
              <a:t> </a:t>
            </a:r>
            <a:r>
              <a:rPr lang="en-US" dirty="0"/>
              <a:t>They will establish secrecy as another tactic to gain the confidence of their</a:t>
            </a:r>
            <a:r>
              <a:rPr lang="en-US" baseline="0" dirty="0"/>
              <a:t> target</a:t>
            </a:r>
            <a:r>
              <a:rPr lang="en-US" dirty="0"/>
              <a:t> and to</a:t>
            </a:r>
            <a:r>
              <a:rPr lang="en-US" baseline="0" dirty="0"/>
              <a:t> step into the role of</a:t>
            </a:r>
            <a:r>
              <a:rPr lang="en-US" dirty="0"/>
              <a:t> being their “best friend.” </a:t>
            </a:r>
          </a:p>
          <a:p>
            <a:endParaRPr lang="en-US" dirty="0"/>
          </a:p>
          <a:p>
            <a:r>
              <a:rPr lang="en-US" dirty="0"/>
              <a:t>Because of that, victims can become dependent on their relationship with the predator, a relationship that often turns romantic. This dependence allows the predator to control the other person’s behavior as the online grooming process progresses. </a:t>
            </a:r>
            <a:r>
              <a:rPr lang="en-US" baseline="0" dirty="0"/>
              <a:t>They can even learn what kind of clothes you wear, how you speak, how you feel about your life, and what your hurts, hopes and dreams are. This how </a:t>
            </a:r>
            <a:r>
              <a:rPr lang="en-US" dirty="0"/>
              <a:t>they establish a special bond with their victim. </a:t>
            </a:r>
          </a:p>
          <a:p>
            <a:endParaRPr lang="en-US" dirty="0"/>
          </a:p>
          <a:p>
            <a:r>
              <a:rPr lang="en-US" dirty="0"/>
              <a:t>They ask you to share your secrets with them. They tell you that you can always trust them. They may tell you that you’re too mature for your other friends in your school; or you’re too smart to have a curfew/ why would your parents treat you like a little kid? </a:t>
            </a:r>
            <a:r>
              <a:rPr lang="en-US" i="1" dirty="0"/>
              <a:t> </a:t>
            </a:r>
            <a:r>
              <a:rPr lang="en-US" i="0" dirty="0"/>
              <a:t>I know you better than anyone else. I’m the only one who really cares what you think and how you feel.</a:t>
            </a:r>
            <a:br>
              <a:rPr lang="en-US" dirty="0"/>
            </a:br>
            <a:r>
              <a:rPr lang="en-US" b="1" dirty="0"/>
              <a:t>Do you see it?  They want you to trust only them.</a:t>
            </a:r>
          </a:p>
          <a:p>
            <a:endParaRPr lang="en-US" dirty="0"/>
          </a:p>
          <a:p>
            <a:r>
              <a:rPr lang="en-US" dirty="0"/>
              <a:t>Another way traffickers establish secrecy is by having</a:t>
            </a:r>
            <a:r>
              <a:rPr lang="en-US" baseline="0" dirty="0"/>
              <a:t> a shared secret with the victim, such as the relationship itself. This will help emotionally bond the two together, as well as isolating the youth from any potential feedback from friends or family about this inappropriate, controlling relationship.</a:t>
            </a:r>
          </a:p>
          <a:p>
            <a:endParaRPr lang="en-US" dirty="0"/>
          </a:p>
          <a:p>
            <a:r>
              <a:rPr lang="en-US" dirty="0"/>
              <a:t>5) The process continues until the sharing involves something you don’t want anyone else to know you’ve done, possibly sending</a:t>
            </a:r>
            <a:r>
              <a:rPr lang="en-US" baseline="0" dirty="0"/>
              <a:t> </a:t>
            </a:r>
            <a:r>
              <a:rPr lang="en-US" dirty="0"/>
              <a:t>photos you know you shouldn’t have, or something that the predator will use against you to threaten you if you don’t do what they want.</a:t>
            </a:r>
          </a:p>
          <a:p>
            <a:endParaRPr lang="en-US" dirty="0"/>
          </a:p>
          <a:p>
            <a:r>
              <a:rPr lang="en-US" dirty="0"/>
              <a:t>Predators will use secret conversations and things you’ve shared to create a climate of shame and a sense of</a:t>
            </a:r>
            <a:r>
              <a:rPr lang="en-US" baseline="0" dirty="0"/>
              <a:t> </a:t>
            </a:r>
            <a:r>
              <a:rPr lang="en-US" dirty="0"/>
              <a:t>dependence on them that can become a dangerous controlling relationship where you are afraid to tell anyone, but it’s also kind of exciting and makes you feel special or grown up to be doing this all by yourself. Let’s stop a moment and just be sure you all know this: </a:t>
            </a:r>
            <a:r>
              <a:rPr lang="en-US" b="1" dirty="0"/>
              <a:t>You can always get help no matter what you’ve done! Especially if someone is controlling you and telling you not to tell.</a:t>
            </a:r>
          </a:p>
          <a:p>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dirty="0"/>
              <a:t>6) </a:t>
            </a:r>
            <a:r>
              <a:rPr lang="en-US" baseline="0" dirty="0"/>
              <a:t>At some point, t</a:t>
            </a:r>
            <a:r>
              <a:rPr lang="en-US" dirty="0"/>
              <a:t>hey will try to force you to meet with them. They may threaten you</a:t>
            </a:r>
            <a:r>
              <a:rPr lang="en-US" baseline="0" dirty="0"/>
              <a:t> like, </a:t>
            </a:r>
            <a:r>
              <a:rPr lang="en-US" dirty="0"/>
              <a:t>“do as I say, or I’ll text your</a:t>
            </a:r>
            <a:r>
              <a:rPr lang="en-US" baseline="0" dirty="0"/>
              <a:t> pictures </a:t>
            </a:r>
            <a:r>
              <a:rPr lang="en-US" dirty="0"/>
              <a:t>to your parents or post them</a:t>
            </a:r>
            <a:r>
              <a:rPr lang="en-US" baseline="0" dirty="0"/>
              <a:t> on your social media</a:t>
            </a:r>
            <a:r>
              <a:rPr lang="en-US" dirty="0"/>
              <a:t> so your followers can see what you did.”</a:t>
            </a:r>
            <a:r>
              <a:rPr lang="en-US" b="1" dirty="0"/>
              <a:t> Don’t ever feel trapped like you can’t get out.</a:t>
            </a:r>
            <a:br>
              <a:rPr lang="en-US" b="1" dirty="0"/>
            </a:br>
            <a:r>
              <a:rPr lang="en-US" b="1" dirty="0"/>
              <a:t>REMEMBER, YOU CAN ALWAYS GO FOR HELP TO A TRUSTED SAFE ADULT. </a:t>
            </a:r>
            <a:endParaRPr lang="en-US" dirty="0"/>
          </a:p>
          <a:p>
            <a:endParaRPr lang="en-US" dirty="0"/>
          </a:p>
        </p:txBody>
      </p:sp>
    </p:spTree>
    <p:extLst>
      <p:ext uri="{BB962C8B-B14F-4D97-AF65-F5344CB8AC3E}">
        <p14:creationId xmlns:p14="http://schemas.microsoft.com/office/powerpoint/2010/main" val="291692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400" dirty="0"/>
          </a:p>
          <a:p>
            <a:pPr marL="0" marR="0" lvl="0" indent="0" defTabSz="457200" eaLnBrk="1" fontAlgn="auto" latinLnBrk="0" hangingPunct="1">
              <a:lnSpc>
                <a:spcPct val="117999"/>
              </a:lnSpc>
              <a:spcBef>
                <a:spcPts val="0"/>
              </a:spcBef>
              <a:spcAft>
                <a:spcPts val="0"/>
              </a:spcAft>
              <a:buClrTx/>
              <a:buSzTx/>
              <a:buFontTx/>
              <a:buNone/>
              <a:tabLst/>
              <a:defRPr/>
            </a:pPr>
            <a:r>
              <a:rPr lang="en-US" sz="2400" dirty="0"/>
              <a:t>So why are</a:t>
            </a:r>
            <a:r>
              <a:rPr lang="en-US" sz="2400" baseline="0" dirty="0"/>
              <a:t> we talking about sending pictures of yourself that you don’t want anyone else to see? </a:t>
            </a:r>
            <a:r>
              <a:rPr lang="en-US" sz="2400" dirty="0"/>
              <a:t>Whether or not you would send pictures</a:t>
            </a:r>
            <a:r>
              <a:rPr lang="en-US" sz="2400" baseline="0" dirty="0"/>
              <a:t>, </a:t>
            </a:r>
            <a:r>
              <a:rPr lang="en-US" sz="2400" dirty="0"/>
              <a:t>research shows that 1 in 4 teenagers admit to sending compromising pictures. </a:t>
            </a:r>
            <a:r>
              <a:rPr lang="en-US" sz="2400" baseline="0" dirty="0"/>
              <a:t> </a:t>
            </a:r>
          </a:p>
          <a:p>
            <a:pPr marL="0" marR="0" lvl="0" indent="0" defTabSz="457200" eaLnBrk="1" fontAlgn="auto" latinLnBrk="0" hangingPunct="1">
              <a:lnSpc>
                <a:spcPct val="117999"/>
              </a:lnSpc>
              <a:spcBef>
                <a:spcPts val="0"/>
              </a:spcBef>
              <a:spcAft>
                <a:spcPts val="0"/>
              </a:spcAft>
              <a:buClrTx/>
              <a:buSzTx/>
              <a:buFontTx/>
              <a:buNone/>
              <a:tabLst/>
              <a:defRPr/>
            </a:pPr>
            <a:br>
              <a:rPr lang="en-US" sz="2400" baseline="0" dirty="0"/>
            </a:br>
            <a:r>
              <a:rPr lang="en-US" sz="2400" baseline="0" dirty="0"/>
              <a:t>In our experience fighting against those who would try to trick you and control you, sending pictures like this can be dangerous and is absolutely not worth the risk.</a:t>
            </a:r>
            <a:r>
              <a:rPr lang="en-US" sz="2400" dirty="0"/>
              <a:t> While you may feel comfortable and safe in that moment, how often have we been wrong about our first impressions of someone? Even the people we trust the most have the potential to get into a fight and your feelings for them change!  They may feel we treated them wrongly and act out in anger. </a:t>
            </a:r>
          </a:p>
          <a:p>
            <a:endParaRPr lang="en-US" sz="2400" baseline="0" dirty="0"/>
          </a:p>
          <a:p>
            <a:pPr marL="0" marR="0" lvl="0" indent="0" algn="just" defTabSz="457200" rtl="0" eaLnBrk="1" fontAlgn="auto" latinLnBrk="0" hangingPunct="1">
              <a:lnSpc>
                <a:spcPct val="117999"/>
              </a:lnSpc>
              <a:spcBef>
                <a:spcPts val="0"/>
              </a:spcBef>
              <a:spcAft>
                <a:spcPts val="0"/>
              </a:spcAft>
              <a:buClrTx/>
              <a:buSzTx/>
              <a:buFontTx/>
              <a:buNone/>
              <a:tabLst/>
              <a:defRPr/>
            </a:pPr>
            <a:r>
              <a:rPr lang="en-US" sz="4400" b="0" i="0" u="none" strike="noStrike" dirty="0">
                <a:effectLst/>
                <a:latin typeface="Helvetica Neue"/>
                <a:ea typeface="Helvetica Neue"/>
                <a:cs typeface="Helvetica Neue"/>
                <a:sym typeface="Helvetica Neue"/>
              </a:rPr>
              <a:t>It’s devastating and life-changing to get in trouble with the law for having or sending pictures of minors with few or no clothes.</a:t>
            </a:r>
            <a:br>
              <a:rPr lang="en-US" sz="2400" dirty="0"/>
            </a:br>
            <a:r>
              <a:rPr lang="en-US" sz="2400" b="1" dirty="0"/>
              <a:t>If you never send a picture you wouldn’t want everyone to see - </a:t>
            </a:r>
            <a:r>
              <a:rPr lang="en-US" sz="4200" dirty="0"/>
              <a:t>Maybe you have a special someone and you want to send them a private picture of yourself. STOP AND THINK about the relationship you thought would be forever…and it lasted 2 months</a:t>
            </a:r>
          </a:p>
          <a:p>
            <a:pPr rtl="0"/>
            <a:endParaRPr lang="en-US" sz="4200" dirty="0"/>
          </a:p>
          <a:p>
            <a:pPr algn="just" defTabSz="457200">
              <a:lnSpc>
                <a:spcPct val="90000"/>
              </a:lnSpc>
              <a:defRPr sz="5000" b="0">
                <a:latin typeface="Lato Regular"/>
                <a:ea typeface="Lato Regular"/>
                <a:cs typeface="Lato Regular"/>
                <a:sym typeface="Lato Regular"/>
              </a:defRPr>
            </a:pPr>
            <a:r>
              <a:rPr lang="en-US" sz="4200" dirty="0"/>
              <a:t>Maybe you think ‘everyone is doing it’  How can this  be harmful?</a:t>
            </a:r>
          </a:p>
          <a:p>
            <a:pPr algn="just" defTabSz="457200">
              <a:lnSpc>
                <a:spcPct val="90000"/>
              </a:lnSpc>
              <a:defRPr sz="5000" b="0">
                <a:latin typeface="Lato Regular"/>
                <a:ea typeface="Lato Regular"/>
                <a:cs typeface="Lato Regular"/>
                <a:sym typeface="Lato Regular"/>
              </a:defRPr>
            </a:pPr>
            <a:br>
              <a:rPr lang="en-US" sz="4200" dirty="0"/>
            </a:br>
            <a:r>
              <a:rPr lang="en-US" sz="4200" dirty="0"/>
              <a:t>Those special pictures can be saved  by them and even shared with others—and if they are mad at you they may post it for everyone to see.  </a:t>
            </a:r>
            <a:br>
              <a:rPr lang="en-US" sz="4200" dirty="0"/>
            </a:br>
            <a:r>
              <a:rPr lang="en-US" sz="4200" dirty="0"/>
              <a:t>And that can be devastating. Imagine how you would feel if you had trusted them with that photo, and now they are posting it to your classmates, your church friends or even your family?</a:t>
            </a:r>
          </a:p>
          <a:p>
            <a:pPr algn="just" defTabSz="457200">
              <a:lnSpc>
                <a:spcPct val="90000"/>
              </a:lnSpc>
              <a:defRPr sz="5000" b="0">
                <a:latin typeface="Lato Regular"/>
                <a:ea typeface="Lato Regular"/>
                <a:cs typeface="Lato Regular"/>
                <a:sym typeface="Lato Regular"/>
              </a:defRPr>
            </a:pPr>
            <a:endParaRPr lang="en-US" sz="4200" dirty="0"/>
          </a:p>
          <a:p>
            <a:pPr algn="just" defTabSz="457200">
              <a:lnSpc>
                <a:spcPct val="90000"/>
              </a:lnSpc>
              <a:defRPr sz="5000" b="0">
                <a:latin typeface="Lato Regular"/>
                <a:ea typeface="Lato Regular"/>
                <a:cs typeface="Lato Regular"/>
                <a:sym typeface="Lato Regular"/>
              </a:defRPr>
            </a:pPr>
            <a:r>
              <a:rPr lang="en-US" sz="4200" dirty="0"/>
              <a:t>Texting a picture with few or no clothes on is called sexting. We just talked about good reasons not to do it, but on tope of that: </a:t>
            </a:r>
            <a:r>
              <a:rPr lang="en-US" sz="4200" b="1" dirty="0"/>
              <a:t>It’s against the law to send or have pictures of a minor and you can be held accountable. </a:t>
            </a:r>
            <a:r>
              <a:rPr lang="en-US" sz="4200" dirty="0"/>
              <a:t>Some of these things could ruin your life forever.</a:t>
            </a:r>
          </a:p>
          <a:p>
            <a:endParaRPr lang="en-US" i="0" dirty="0"/>
          </a:p>
        </p:txBody>
      </p:sp>
    </p:spTree>
    <p:extLst>
      <p:ext uri="{BB962C8B-B14F-4D97-AF65-F5344CB8AC3E}">
        <p14:creationId xmlns:p14="http://schemas.microsoft.com/office/powerpoint/2010/main" val="145926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t>Just read through these without comment. Let them absorb the information</a:t>
            </a:r>
          </a:p>
        </p:txBody>
      </p:sp>
    </p:spTree>
    <p:extLst>
      <p:ext uri="{BB962C8B-B14F-4D97-AF65-F5344CB8AC3E}">
        <p14:creationId xmlns:p14="http://schemas.microsoft.com/office/powerpoint/2010/main" val="225779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Just read through these without comment. Let them absorb the information</a:t>
            </a:r>
          </a:p>
          <a:p>
            <a:endParaRPr lang="en-US" i="0" dirty="0"/>
          </a:p>
        </p:txBody>
      </p:sp>
    </p:spTree>
    <p:extLst>
      <p:ext uri="{BB962C8B-B14F-4D97-AF65-F5344CB8AC3E}">
        <p14:creationId xmlns:p14="http://schemas.microsoft.com/office/powerpoint/2010/main" val="286167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4833937" y="6055915"/>
            <a:ext cx="14716126" cy="863601"/>
          </a:xfrm>
          <a:prstGeom prst="rect">
            <a:avLst/>
          </a:prstGeom>
        </p:spPr>
        <p:txBody>
          <a:bodyPr>
            <a:spAutoFit/>
          </a:bodyPr>
          <a:lstStyle>
            <a:lvl1pPr marL="0" indent="0" algn="ctr">
              <a:spcBef>
                <a:spcPts val="0"/>
              </a:spcBef>
              <a:buClrTx/>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1740742" y="-17860"/>
            <a:ext cx="23275935" cy="1551729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2137171" y="714375"/>
            <a:ext cx="17395034" cy="863794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lstStyle/>
          <a:p>
            <a:r>
              <a:t>Title Text</a:t>
            </a:r>
          </a:p>
        </p:txBody>
      </p:sp>
      <p:sp>
        <p:nvSpPr>
          <p:cNvPr id="22" name="Body Level One…"/>
          <p:cNvSpPr txBox="1">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6494800" y="-194764"/>
            <a:ext cx="19020237" cy="1268015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ClrTx/>
              <a:buSzTx/>
              <a:buNone/>
              <a:defRPr sz="5200"/>
            </a:lvl1pPr>
            <a:lvl2pPr marL="0" indent="0" algn="ctr">
              <a:spcBef>
                <a:spcPts val="0"/>
              </a:spcBef>
              <a:buClrTx/>
              <a:buSzTx/>
              <a:buNone/>
              <a:defRPr sz="5200"/>
            </a:lvl2pPr>
            <a:lvl3pPr marL="0" indent="0" algn="ctr">
              <a:spcBef>
                <a:spcPts val="0"/>
              </a:spcBef>
              <a:buClrTx/>
              <a:buSzTx/>
              <a:buNone/>
              <a:defRPr sz="5200"/>
            </a:lvl3pPr>
            <a:lvl4pPr marL="0" indent="0" algn="ctr">
              <a:spcBef>
                <a:spcPts val="0"/>
              </a:spcBef>
              <a:buClrTx/>
              <a:buSzTx/>
              <a:buNone/>
              <a:defRPr sz="5200"/>
            </a:lvl4pPr>
            <a:lvl5pPr marL="0" indent="0" algn="ctr">
              <a:spcBef>
                <a:spcPts val="0"/>
              </a:spcBef>
              <a:buClrTx/>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9338964" y="2857500"/>
            <a:ext cx="14466095" cy="9644063"/>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buClrTx/>
              <a:defRPr sz="3800"/>
            </a:lvl1pPr>
            <a:lvl2pPr marL="808264" indent="-465364">
              <a:spcBef>
                <a:spcPts val="4500"/>
              </a:spcBef>
              <a:buClrTx/>
              <a:defRPr sz="3800"/>
            </a:lvl2pPr>
            <a:lvl3pPr marL="1151164" indent="-465364">
              <a:spcBef>
                <a:spcPts val="4500"/>
              </a:spcBef>
              <a:buClrTx/>
              <a:defRPr sz="3800"/>
            </a:lvl3pPr>
            <a:lvl4pPr marL="1494064" indent="-465364">
              <a:spcBef>
                <a:spcPts val="4500"/>
              </a:spcBef>
              <a:buClrTx/>
              <a:defRPr sz="3800"/>
            </a:lvl4pPr>
            <a:lvl5pPr marL="1836964" indent="-465364">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084843" y="6983015"/>
            <a:ext cx="8277822" cy="5518548"/>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522398" y="898922"/>
            <a:ext cx="8268892" cy="551259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733848" y="-178594"/>
            <a:ext cx="19020235" cy="1268015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
          <a:srgbClr val="FFFFFF"/>
        </a:buClr>
        <a:buSzPct val="145000"/>
        <a:buFontTx/>
        <a:buChar char="•"/>
        <a:tabLst/>
        <a:defRPr sz="44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129" name="shibigger.png" descr="shibigger.png"/>
          <p:cNvPicPr>
            <a:picLocks noChangeAspect="1"/>
          </p:cNvPicPr>
          <p:nvPr/>
        </p:nvPicPr>
        <p:blipFill>
          <a:blip r:embed="rId3"/>
          <a:stretch>
            <a:fillRect/>
          </a:stretch>
        </p:blipFill>
        <p:spPr>
          <a:xfrm>
            <a:off x="6718357" y="5034346"/>
            <a:ext cx="10502790" cy="3500931"/>
          </a:xfrm>
          <a:prstGeom prst="rect">
            <a:avLst/>
          </a:prstGeom>
          <a:ln w="12700">
            <a:miter lim="400000"/>
          </a:ln>
        </p:spPr>
      </p:pic>
      <p:sp>
        <p:nvSpPr>
          <p:cNvPr id="130"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1"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2"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3"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4"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5"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6" name="Kelly McCaughey"/>
          <p:cNvSpPr txBox="1"/>
          <p:nvPr/>
        </p:nvSpPr>
        <p:spPr>
          <a:xfrm>
            <a:off x="12312287" y="5034346"/>
            <a:ext cx="144334"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endParaRPr dirty="0"/>
          </a:p>
        </p:txBody>
      </p:sp>
      <p:sp>
        <p:nvSpPr>
          <p:cNvPr id="137" name="Community Engagement Manager…"/>
          <p:cNvSpPr txBox="1"/>
          <p:nvPr/>
        </p:nvSpPr>
        <p:spPr>
          <a:xfrm>
            <a:off x="12312286" y="6717498"/>
            <a:ext cx="144333"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5000" b="0">
                <a:latin typeface="Lato Light"/>
                <a:ea typeface="Lato Light"/>
                <a:cs typeface="Lato Light"/>
                <a:sym typeface="Lato Light"/>
              </a:defRPr>
            </a:pPr>
            <a:endParaRPr dirty="0"/>
          </a:p>
        </p:txBody>
      </p:sp>
      <p:sp>
        <p:nvSpPr>
          <p:cNvPr id="138" name="Jo Lembo"/>
          <p:cNvSpPr txBox="1"/>
          <p:nvPr/>
        </p:nvSpPr>
        <p:spPr>
          <a:xfrm>
            <a:off x="19545600" y="5282932"/>
            <a:ext cx="144334"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endParaRPr dirty="0"/>
          </a:p>
        </p:txBody>
      </p:sp>
      <p:sp>
        <p:nvSpPr>
          <p:cNvPr id="139" name="National Outreach Manager…"/>
          <p:cNvSpPr txBox="1"/>
          <p:nvPr/>
        </p:nvSpPr>
        <p:spPr>
          <a:xfrm>
            <a:off x="18491050" y="7134636"/>
            <a:ext cx="144334"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5000" b="0">
                <a:latin typeface="Lato Light"/>
                <a:ea typeface="Lato Light"/>
                <a:cs typeface="Lato Light"/>
                <a:sym typeface="Lato Light"/>
              </a:defRPr>
            </a:pPr>
            <a:endParaRPr dirty="0"/>
          </a:p>
        </p:txBody>
      </p:sp>
    </p:spTree>
    <p:extLst>
      <p:ext uri="{BB962C8B-B14F-4D97-AF65-F5344CB8AC3E}">
        <p14:creationId xmlns:p14="http://schemas.microsoft.com/office/powerpoint/2010/main" val="42776500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247" name="shibigger.png" descr="shibigger.png"/>
          <p:cNvPicPr>
            <a:picLocks noChangeAspect="1"/>
          </p:cNvPicPr>
          <p:nvPr/>
        </p:nvPicPr>
        <p:blipFill>
          <a:blip r:embed="rId3"/>
          <a:stretch>
            <a:fillRect/>
          </a:stretch>
        </p:blipFill>
        <p:spPr>
          <a:xfrm>
            <a:off x="17857466" y="10823560"/>
            <a:ext cx="5867401" cy="1955801"/>
          </a:xfrm>
          <a:prstGeom prst="rect">
            <a:avLst/>
          </a:prstGeom>
          <a:ln w="12700">
            <a:miter lim="400000"/>
          </a:ln>
        </p:spPr>
      </p:pic>
      <p:sp>
        <p:nvSpPr>
          <p:cNvPr id="248"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49"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50"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51"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52"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53"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pic>
        <p:nvPicPr>
          <p:cNvPr id="5" name="Picture 4">
            <a:extLst>
              <a:ext uri="{FF2B5EF4-FFF2-40B4-BE49-F238E27FC236}">
                <a16:creationId xmlns:a16="http://schemas.microsoft.com/office/drawing/2014/main" id="{6037121C-237A-722C-E0C7-55F4D374F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754" y="2543514"/>
            <a:ext cx="5136651" cy="4314485"/>
          </a:xfrm>
          <a:prstGeom prst="rect">
            <a:avLst/>
          </a:prstGeom>
        </p:spPr>
      </p:pic>
      <p:sp>
        <p:nvSpPr>
          <p:cNvPr id="6" name="TextBox 5">
            <a:extLst>
              <a:ext uri="{FF2B5EF4-FFF2-40B4-BE49-F238E27FC236}">
                <a16:creationId xmlns:a16="http://schemas.microsoft.com/office/drawing/2014/main" id="{8006DB89-E874-4719-AB16-D7C079CD8227}"/>
              </a:ext>
            </a:extLst>
          </p:cNvPr>
          <p:cNvSpPr txBox="1"/>
          <p:nvPr/>
        </p:nvSpPr>
        <p:spPr>
          <a:xfrm>
            <a:off x="11976999" y="2271455"/>
            <a:ext cx="11027229" cy="8515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lang="en-US" dirty="0"/>
          </a:p>
          <a:p>
            <a:pPr marL="0" marR="0" indent="0" algn="ctr" defTabSz="821531"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rPr>
              <a:t>Does something feel weird?</a:t>
            </a:r>
          </a:p>
          <a:p>
            <a:pPr marL="0" marR="0" indent="0" algn="ctr" defTabSz="821531" rtl="0" fontAlgn="auto" latinLnBrk="0" hangingPunct="0">
              <a:lnSpc>
                <a:spcPct val="100000"/>
              </a:lnSpc>
              <a:spcBef>
                <a:spcPts val="0"/>
              </a:spcBef>
              <a:spcAft>
                <a:spcPts val="0"/>
              </a:spcAft>
              <a:buClrTx/>
              <a:buSzTx/>
              <a:buFontTx/>
              <a:buNone/>
              <a:tabLst/>
            </a:pPr>
            <a:endParaRPr lang="en-US" dirty="0"/>
          </a:p>
          <a:p>
            <a:pPr marL="0" marR="0" indent="0" algn="ctr" defTabSz="821531"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rPr>
              <a:t>Does it seem off?</a:t>
            </a:r>
          </a:p>
          <a:p>
            <a:pPr marL="0" marR="0" indent="0" algn="ctr" defTabSz="821531" rtl="0" fontAlgn="auto" latinLnBrk="0" hangingPunct="0">
              <a:lnSpc>
                <a:spcPct val="100000"/>
              </a:lnSpc>
              <a:spcBef>
                <a:spcPts val="0"/>
              </a:spcBef>
              <a:spcAft>
                <a:spcPts val="0"/>
              </a:spcAft>
              <a:buClrTx/>
              <a:buSzTx/>
              <a:buFontTx/>
              <a:buNone/>
              <a:tabLst/>
            </a:pPr>
            <a:endParaRPr lang="en-US" dirty="0"/>
          </a:p>
          <a:p>
            <a:pPr marL="0" marR="0" indent="0" algn="ctr" defTabSz="821531"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rPr>
              <a:t>If you’ve already started a conversation. </a:t>
            </a:r>
            <a:br>
              <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rPr>
            </a:br>
            <a:r>
              <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rPr>
              <a:t>STOP and WALK AWAY. </a:t>
            </a:r>
          </a:p>
          <a:p>
            <a:pPr marL="0" marR="0" indent="0" algn="ctr" defTabSz="821531" rtl="0" fontAlgn="auto" latinLnBrk="0" hangingPunct="0">
              <a:lnSpc>
                <a:spcPct val="100000"/>
              </a:lnSpc>
              <a:spcBef>
                <a:spcPts val="0"/>
              </a:spcBef>
              <a:spcAft>
                <a:spcPts val="0"/>
              </a:spcAft>
              <a:buClrTx/>
              <a:buSzTx/>
              <a:buFontTx/>
              <a:buNone/>
              <a:tabLst/>
            </a:pPr>
            <a:endParaRPr lang="en-US" dirty="0"/>
          </a:p>
          <a:p>
            <a:r>
              <a:rPr lang="en-US" dirty="0"/>
              <a:t>Don’t delete the conversation. Take screenshots and </a:t>
            </a:r>
          </a:p>
          <a:p>
            <a:pPr marL="0" marR="0" indent="0" algn="ctr" defTabSz="821531" rtl="0" fontAlgn="auto" latinLnBrk="0" hangingPunct="0">
              <a:lnSpc>
                <a:spcPct val="100000"/>
              </a:lnSpc>
              <a:spcBef>
                <a:spcPts val="0"/>
              </a:spcBef>
              <a:spcAft>
                <a:spcPts val="0"/>
              </a:spcAft>
              <a:buClrTx/>
              <a:buSzTx/>
              <a:buFontTx/>
              <a:buNone/>
              <a:tabLst/>
            </a:pPr>
            <a:r>
              <a:rPr lang="en-US" dirty="0"/>
              <a:t>Share with a trusted adult and ask for their help. </a:t>
            </a:r>
          </a:p>
          <a:p>
            <a:pPr marL="0" marR="0" indent="0" algn="ctr" defTabSz="821531"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821531" rtl="0" fontAlgn="auto" latinLnBrk="0" hangingPunct="0">
              <a:lnSpc>
                <a:spcPct val="100000"/>
              </a:lnSpc>
              <a:spcBef>
                <a:spcPts val="0"/>
              </a:spcBef>
              <a:spcAft>
                <a:spcPts val="0"/>
              </a:spcAft>
              <a:buClrTx/>
              <a:buSzTx/>
              <a:buFontTx/>
              <a:buNone/>
              <a:tabLst/>
            </a:pPr>
            <a:r>
              <a:rPr lang="en-US" dirty="0"/>
              <a:t>If the person talking to you is possibly a predator, ask the adult to report it to cybertipline.org</a:t>
            </a:r>
            <a:br>
              <a:rPr lang="en-US" dirty="0"/>
            </a:br>
            <a:br>
              <a:rPr lang="en-US" dirty="0"/>
            </a:br>
            <a:r>
              <a:rPr lang="en-US" dirty="0" err="1"/>
              <a:t>Cybertipline</a:t>
            </a:r>
            <a:r>
              <a:rPr lang="en-US" dirty="0"/>
              <a:t> is part of the National Center for Missing and Exploited Children.  They will tell you what to do.</a:t>
            </a: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20" name="Sextortion">
            <a:extLst>
              <a:ext uri="{FF2B5EF4-FFF2-40B4-BE49-F238E27FC236}">
                <a16:creationId xmlns:a16="http://schemas.microsoft.com/office/drawing/2014/main" id="{7CA521BC-3849-4043-6F4C-C05FF5D2FD12}"/>
              </a:ext>
            </a:extLst>
          </p:cNvPr>
          <p:cNvSpPr txBox="1"/>
          <p:nvPr/>
        </p:nvSpPr>
        <p:spPr>
          <a:xfrm>
            <a:off x="4458114" y="464808"/>
            <a:ext cx="15037770" cy="168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r>
              <a:rPr lang="en-US" dirty="0"/>
              <a:t>TRUST YOUR INSTINCTS</a:t>
            </a:r>
            <a:endParaRPr dirty="0"/>
          </a:p>
        </p:txBody>
      </p:sp>
      <p:pic>
        <p:nvPicPr>
          <p:cNvPr id="12" name="Picture 11">
            <a:extLst>
              <a:ext uri="{FF2B5EF4-FFF2-40B4-BE49-F238E27FC236}">
                <a16:creationId xmlns:a16="http://schemas.microsoft.com/office/drawing/2014/main" id="{FC77E915-975B-7D8E-2CD6-D1E87E95E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752" y="7610670"/>
            <a:ext cx="5113653" cy="4469977"/>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301" name="shibigger.png" descr="shibigger.png"/>
          <p:cNvPicPr>
            <a:picLocks noChangeAspect="1"/>
          </p:cNvPicPr>
          <p:nvPr/>
        </p:nvPicPr>
        <p:blipFill>
          <a:blip r:embed="rId3"/>
          <a:stretch>
            <a:fillRect/>
          </a:stretch>
        </p:blipFill>
        <p:spPr>
          <a:xfrm>
            <a:off x="17857466" y="10823560"/>
            <a:ext cx="5867401" cy="1955801"/>
          </a:xfrm>
          <a:prstGeom prst="rect">
            <a:avLst/>
          </a:prstGeom>
          <a:ln w="12700">
            <a:miter lim="400000"/>
          </a:ln>
        </p:spPr>
      </p:pic>
      <p:sp>
        <p:nvSpPr>
          <p:cNvPr id="302"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03"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04"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05"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06"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07"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08" name="Warning Signs (Primary)"/>
          <p:cNvSpPr txBox="1"/>
          <p:nvPr/>
        </p:nvSpPr>
        <p:spPr>
          <a:xfrm>
            <a:off x="640951" y="855966"/>
            <a:ext cx="21137321"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defRPr sz="10000" b="0">
                <a:latin typeface="Lato Black"/>
                <a:ea typeface="Lato Black"/>
                <a:cs typeface="Lato Black"/>
                <a:sym typeface="Lato Black"/>
              </a:defRPr>
            </a:pPr>
            <a:r>
              <a:rPr lang="en-US" dirty="0"/>
              <a:t>HOW TO PROTECT OTHERS</a:t>
            </a:r>
            <a:endParaRPr sz="1200" b="1" dirty="0">
              <a:latin typeface="Times"/>
              <a:ea typeface="Times"/>
              <a:cs typeface="Times"/>
              <a:sym typeface="Times"/>
            </a:endParaRPr>
          </a:p>
        </p:txBody>
      </p:sp>
      <p:sp>
        <p:nvSpPr>
          <p:cNvPr id="309" name="•If they become obsessed about online activity…"/>
          <p:cNvSpPr txBox="1"/>
          <p:nvPr/>
        </p:nvSpPr>
        <p:spPr>
          <a:xfrm>
            <a:off x="692657" y="3627169"/>
            <a:ext cx="23503118" cy="11883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just" defTabSz="457200">
              <a:lnSpc>
                <a:spcPct val="90000"/>
              </a:lnSpc>
              <a:defRPr sz="5000" b="0">
                <a:latin typeface="Lato Regular"/>
                <a:ea typeface="Lato Regular"/>
                <a:cs typeface="Lato Regular"/>
                <a:sym typeface="Lato Regular"/>
              </a:defRPr>
            </a:pPr>
            <a:r>
              <a:rPr dirty="0"/>
              <a:t>•</a:t>
            </a:r>
            <a:r>
              <a:rPr lang="en-US" dirty="0"/>
              <a:t> </a:t>
            </a:r>
            <a:r>
              <a:rPr dirty="0"/>
              <a:t>If they become </a:t>
            </a:r>
            <a:r>
              <a:rPr lang="en-US" dirty="0"/>
              <a:t>overly </a:t>
            </a:r>
            <a:r>
              <a:rPr dirty="0"/>
              <a:t>obsessed </a:t>
            </a:r>
            <a:r>
              <a:rPr lang="en-US" dirty="0"/>
              <a:t>with</a:t>
            </a:r>
            <a:r>
              <a:rPr dirty="0"/>
              <a:t> online activity</a:t>
            </a:r>
            <a:endParaRPr lang="en-US"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r>
              <a:rPr dirty="0"/>
              <a:t>•</a:t>
            </a:r>
            <a:r>
              <a:rPr lang="en-US" dirty="0"/>
              <a:t> </a:t>
            </a:r>
            <a:r>
              <a:rPr dirty="0"/>
              <a:t>If they withdraw from family or friends</a:t>
            </a:r>
            <a:endParaRPr lang="en-US"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r>
              <a:rPr dirty="0"/>
              <a:t>•</a:t>
            </a:r>
            <a:r>
              <a:rPr lang="en-US" dirty="0"/>
              <a:t> </a:t>
            </a:r>
            <a:r>
              <a:rPr dirty="0"/>
              <a:t>If th</a:t>
            </a:r>
            <a:r>
              <a:rPr lang="en-US" dirty="0"/>
              <a:t>ey hide their screen when you get near them</a:t>
            </a:r>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r>
              <a:rPr dirty="0"/>
              <a:t>•</a:t>
            </a:r>
            <a:r>
              <a:rPr lang="en-US" dirty="0"/>
              <a:t> </a:t>
            </a:r>
            <a:r>
              <a:rPr dirty="0"/>
              <a:t>If they get </a:t>
            </a:r>
            <a:r>
              <a:rPr lang="en-US" dirty="0"/>
              <a:t>unreasonably </a:t>
            </a:r>
            <a:r>
              <a:rPr dirty="0"/>
              <a:t>upset when they can’t be online</a:t>
            </a:r>
            <a:endParaRPr lang="en-US"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r>
              <a:rPr dirty="0"/>
              <a:t>•</a:t>
            </a:r>
            <a:r>
              <a:rPr lang="en-US" dirty="0"/>
              <a:t> </a:t>
            </a:r>
            <a:r>
              <a:rPr dirty="0"/>
              <a:t>If they receive phone calls or gifts from </a:t>
            </a:r>
            <a:r>
              <a:rPr lang="en-US" dirty="0"/>
              <a:t>someone that no one</a:t>
            </a:r>
            <a:r>
              <a:rPr dirty="0"/>
              <a:t> </a:t>
            </a:r>
            <a:r>
              <a:rPr lang="en-US" dirty="0"/>
              <a:t>else </a:t>
            </a:r>
            <a:r>
              <a:rPr dirty="0"/>
              <a:t>know</a:t>
            </a:r>
            <a:r>
              <a:rPr lang="en-US" dirty="0"/>
              <a:t>s</a:t>
            </a:r>
            <a:endParaRPr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500" b="0">
                <a:latin typeface="Lato Regular"/>
                <a:ea typeface="Lato Regular"/>
                <a:cs typeface="Lato Regular"/>
                <a:sym typeface="Lato Regular"/>
              </a:defRPr>
            </a:pPr>
            <a:endParaRPr dirty="0"/>
          </a:p>
          <a:p>
            <a:pPr algn="just" defTabSz="457200">
              <a:lnSpc>
                <a:spcPct val="90000"/>
              </a:lnSpc>
              <a:defRPr sz="7500" b="0">
                <a:latin typeface="Lato Regular"/>
                <a:ea typeface="Lato Regular"/>
                <a:cs typeface="Lato Regular"/>
                <a:sym typeface="Lato Regular"/>
              </a:defRPr>
            </a:pPr>
            <a:endParaRPr dirty="0"/>
          </a:p>
          <a:p>
            <a:pPr algn="just" defTabSz="457200">
              <a:lnSpc>
                <a:spcPct val="90000"/>
              </a:lnSpc>
              <a:defRPr sz="7500" b="0">
                <a:latin typeface="Lato Regular"/>
                <a:ea typeface="Lato Regular"/>
                <a:cs typeface="Lato Regular"/>
                <a:sym typeface="Lato Regular"/>
              </a:defRPr>
            </a:pPr>
            <a:endParaRPr dirty="0"/>
          </a:p>
          <a:p>
            <a:pPr algn="just" defTabSz="457200">
              <a:lnSpc>
                <a:spcPts val="10000"/>
              </a:lnSpc>
              <a:defRPr sz="7500" b="0">
                <a:latin typeface="Lato Regular"/>
                <a:ea typeface="Lato Regular"/>
                <a:cs typeface="Lato Regular"/>
                <a:sym typeface="Lato Regular"/>
              </a:defRPr>
            </a:pPr>
            <a:endParaRPr sz="12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311" name="shibigger.png" descr="shibigger.png"/>
          <p:cNvPicPr>
            <a:picLocks noChangeAspect="1"/>
          </p:cNvPicPr>
          <p:nvPr/>
        </p:nvPicPr>
        <p:blipFill>
          <a:blip r:embed="rId3"/>
          <a:stretch>
            <a:fillRect/>
          </a:stretch>
        </p:blipFill>
        <p:spPr>
          <a:xfrm>
            <a:off x="17857466" y="10823560"/>
            <a:ext cx="5867401" cy="1955801"/>
          </a:xfrm>
          <a:prstGeom prst="rect">
            <a:avLst/>
          </a:prstGeom>
          <a:ln w="12700">
            <a:miter lim="400000"/>
          </a:ln>
        </p:spPr>
      </p:pic>
      <p:sp>
        <p:nvSpPr>
          <p:cNvPr id="312"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13"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14"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15"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16"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17"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18" name="Warning Signs (Secondary)"/>
          <p:cNvSpPr txBox="1"/>
          <p:nvPr/>
        </p:nvSpPr>
        <p:spPr>
          <a:xfrm>
            <a:off x="1022780" y="148079"/>
            <a:ext cx="20353328" cy="3098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10000" b="0">
                <a:latin typeface="Lato Black"/>
                <a:ea typeface="Lato Black"/>
                <a:cs typeface="Lato Black"/>
                <a:sym typeface="Lato Black"/>
              </a:defRPr>
            </a:pPr>
            <a:r>
              <a:rPr lang="en-US" sz="9600" dirty="0">
                <a:latin typeface="Lato Black" panose="020F0502020204030203" pitchFamily="34" charset="0"/>
                <a:ea typeface="Lato Black" panose="020F0502020204030203" pitchFamily="34" charset="0"/>
                <a:cs typeface="Lato Black" panose="020F0502020204030203" pitchFamily="34" charset="0"/>
                <a:sym typeface="Times"/>
              </a:rPr>
              <a:t>HOW TO KNOW  IF YOUR FRIEND </a:t>
            </a:r>
          </a:p>
          <a:p>
            <a:pPr>
              <a:defRPr sz="10000" b="0">
                <a:latin typeface="Lato Black"/>
                <a:ea typeface="Lato Black"/>
                <a:cs typeface="Lato Black"/>
                <a:sym typeface="Lato Black"/>
              </a:defRPr>
            </a:pPr>
            <a:r>
              <a:rPr lang="en-US" sz="9600" dirty="0">
                <a:latin typeface="Lato Black" panose="020F0502020204030203" pitchFamily="34" charset="0"/>
                <a:ea typeface="Lato Black" panose="020F0502020204030203" pitchFamily="34" charset="0"/>
                <a:cs typeface="Lato Black" panose="020F0502020204030203" pitchFamily="34" charset="0"/>
                <a:sym typeface="Times"/>
              </a:rPr>
              <a:t>MAY BE IN TROUBLE</a:t>
            </a:r>
            <a:r>
              <a:rPr sz="9600" b="1" dirty="0">
                <a:latin typeface="Lato Black" panose="020F0502020204030203" pitchFamily="34" charset="0"/>
                <a:ea typeface="Lato Black" panose="020F0502020204030203" pitchFamily="34" charset="0"/>
                <a:cs typeface="Lato Black" panose="020F0502020204030203" pitchFamily="34" charset="0"/>
                <a:sym typeface="Times"/>
              </a:rPr>
              <a:t> </a:t>
            </a:r>
          </a:p>
        </p:txBody>
      </p:sp>
      <p:sp>
        <p:nvSpPr>
          <p:cNvPr id="319" name="•Sexting or sending/receiving lewd photos…"/>
          <p:cNvSpPr txBox="1"/>
          <p:nvPr/>
        </p:nvSpPr>
        <p:spPr>
          <a:xfrm>
            <a:off x="3045017" y="3759412"/>
            <a:ext cx="15477234" cy="14265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just" defTabSz="457200">
              <a:lnSpc>
                <a:spcPct val="90000"/>
              </a:lnSpc>
              <a:defRPr sz="5000" b="0">
                <a:latin typeface="Lato Regular"/>
                <a:ea typeface="Lato Regular"/>
                <a:cs typeface="Lato Regular"/>
                <a:sym typeface="Lato Regular"/>
              </a:defRPr>
            </a:pPr>
            <a:r>
              <a:rPr sz="4400" dirty="0"/>
              <a:t>•</a:t>
            </a:r>
            <a:r>
              <a:rPr lang="en-US" sz="4400" dirty="0"/>
              <a:t> </a:t>
            </a:r>
            <a:r>
              <a:rPr sz="4400" dirty="0"/>
              <a:t>Sexting or sending/receiving </a:t>
            </a:r>
            <a:r>
              <a:rPr lang="en-US" sz="4400" dirty="0"/>
              <a:t>compromising</a:t>
            </a:r>
            <a:r>
              <a:rPr sz="4400" dirty="0"/>
              <a:t> photos</a:t>
            </a:r>
            <a:endParaRPr lang="en-US" sz="4400" dirty="0"/>
          </a:p>
          <a:p>
            <a:pPr algn="just" defTabSz="457200">
              <a:lnSpc>
                <a:spcPct val="90000"/>
              </a:lnSpc>
              <a:defRPr sz="5000" b="0">
                <a:latin typeface="Lato Regular"/>
                <a:ea typeface="Lato Regular"/>
                <a:cs typeface="Lato Regular"/>
                <a:sym typeface="Lato Regular"/>
              </a:defRPr>
            </a:pPr>
            <a:endParaRPr sz="4400" dirty="0"/>
          </a:p>
          <a:p>
            <a:pPr algn="just" defTabSz="457200">
              <a:lnSpc>
                <a:spcPct val="90000"/>
              </a:lnSpc>
              <a:defRPr sz="5000" b="0">
                <a:latin typeface="Lato Regular"/>
                <a:ea typeface="Lato Regular"/>
                <a:cs typeface="Lato Regular"/>
                <a:sym typeface="Lato Regular"/>
              </a:defRPr>
            </a:pPr>
            <a:r>
              <a:rPr sz="4400" dirty="0"/>
              <a:t>•</a:t>
            </a:r>
            <a:r>
              <a:rPr lang="en-US" sz="4400" dirty="0"/>
              <a:t> </a:t>
            </a:r>
            <a:r>
              <a:rPr sz="4400" dirty="0"/>
              <a:t>Unexplained absence from school; truancy</a:t>
            </a:r>
            <a:endParaRPr lang="en-US" sz="4400" dirty="0"/>
          </a:p>
          <a:p>
            <a:pPr algn="just" defTabSz="457200">
              <a:lnSpc>
                <a:spcPct val="90000"/>
              </a:lnSpc>
              <a:defRPr sz="5000" b="0">
                <a:latin typeface="Lato Regular"/>
                <a:ea typeface="Lato Regular"/>
                <a:cs typeface="Lato Regular"/>
                <a:sym typeface="Lato Regular"/>
              </a:defRPr>
            </a:pPr>
            <a:endParaRPr sz="4400" dirty="0"/>
          </a:p>
          <a:p>
            <a:pPr algn="just" defTabSz="457200">
              <a:lnSpc>
                <a:spcPct val="90000"/>
              </a:lnSpc>
              <a:defRPr sz="5000" b="0">
                <a:latin typeface="Lato Regular"/>
                <a:ea typeface="Lato Regular"/>
                <a:cs typeface="Lato Regular"/>
                <a:sym typeface="Lato Regular"/>
              </a:defRPr>
            </a:pPr>
            <a:r>
              <a:rPr sz="4400" dirty="0"/>
              <a:t>•</a:t>
            </a:r>
            <a:r>
              <a:rPr lang="en-US" sz="4400" dirty="0"/>
              <a:t> </a:t>
            </a:r>
            <a:r>
              <a:rPr sz="4400" dirty="0"/>
              <a:t>Sudden </a:t>
            </a:r>
            <a:r>
              <a:rPr lang="en-US" sz="4400" dirty="0"/>
              <a:t>change in dress or style </a:t>
            </a:r>
          </a:p>
          <a:p>
            <a:pPr algn="just" defTabSz="457200">
              <a:lnSpc>
                <a:spcPct val="90000"/>
              </a:lnSpc>
              <a:defRPr sz="5000" b="0">
                <a:latin typeface="Lato Regular"/>
                <a:ea typeface="Lato Regular"/>
                <a:cs typeface="Lato Regular"/>
                <a:sym typeface="Lato Regular"/>
              </a:defRPr>
            </a:pPr>
            <a:endParaRPr sz="4400" dirty="0"/>
          </a:p>
          <a:p>
            <a:pPr algn="just" defTabSz="457200">
              <a:lnSpc>
                <a:spcPct val="90000"/>
              </a:lnSpc>
              <a:defRPr sz="5000" b="0">
                <a:latin typeface="Lato Regular"/>
                <a:ea typeface="Lato Regular"/>
                <a:cs typeface="Lato Regular"/>
                <a:sym typeface="Lato Regular"/>
              </a:defRPr>
            </a:pPr>
            <a:r>
              <a:rPr sz="4400" dirty="0"/>
              <a:t>•</a:t>
            </a:r>
            <a:r>
              <a:rPr lang="en-US" sz="4400" dirty="0"/>
              <a:t> </a:t>
            </a:r>
            <a:r>
              <a:rPr sz="4400" dirty="0"/>
              <a:t>Overly tired or falling asleep in inappropriate settings</a:t>
            </a:r>
            <a:endParaRPr lang="en-US" sz="4400" dirty="0"/>
          </a:p>
          <a:p>
            <a:pPr algn="just" defTabSz="457200">
              <a:lnSpc>
                <a:spcPct val="90000"/>
              </a:lnSpc>
              <a:defRPr sz="5000" b="0">
                <a:latin typeface="Lato Regular"/>
                <a:ea typeface="Lato Regular"/>
                <a:cs typeface="Lato Regular"/>
                <a:sym typeface="Lato Regular"/>
              </a:defRPr>
            </a:pPr>
            <a:endParaRPr sz="4400" dirty="0"/>
          </a:p>
          <a:p>
            <a:pPr algn="just" defTabSz="457200">
              <a:lnSpc>
                <a:spcPct val="90000"/>
              </a:lnSpc>
              <a:defRPr sz="5000" b="0">
                <a:latin typeface="Lato Regular"/>
                <a:ea typeface="Lato Regular"/>
                <a:cs typeface="Lato Regular"/>
                <a:sym typeface="Lato Regular"/>
              </a:defRPr>
            </a:pPr>
            <a:r>
              <a:rPr sz="4400" dirty="0"/>
              <a:t>•</a:t>
            </a:r>
            <a:r>
              <a:rPr lang="en-US" sz="4400" dirty="0"/>
              <a:t> </a:t>
            </a:r>
            <a:r>
              <a:rPr sz="4400" dirty="0"/>
              <a:t>Withdrawn, depressed, or distracted</a:t>
            </a:r>
            <a:endParaRPr lang="en-US" sz="4400" dirty="0"/>
          </a:p>
          <a:p>
            <a:pPr algn="just" defTabSz="457200">
              <a:lnSpc>
                <a:spcPct val="90000"/>
              </a:lnSpc>
              <a:defRPr sz="5000" b="0">
                <a:latin typeface="Lato Regular"/>
                <a:ea typeface="Lato Regular"/>
                <a:cs typeface="Lato Regular"/>
                <a:sym typeface="Lato Regular"/>
              </a:defRPr>
            </a:pPr>
            <a:endParaRPr sz="4400" dirty="0"/>
          </a:p>
          <a:p>
            <a:pPr algn="just" defTabSz="457200">
              <a:lnSpc>
                <a:spcPct val="90000"/>
              </a:lnSpc>
              <a:defRPr sz="5000" b="0">
                <a:latin typeface="Lato Regular"/>
                <a:ea typeface="Lato Regular"/>
                <a:cs typeface="Lato Regular"/>
                <a:sym typeface="Lato Regular"/>
              </a:defRPr>
            </a:pPr>
            <a:r>
              <a:rPr sz="4400" dirty="0"/>
              <a:t>•</a:t>
            </a:r>
            <a:r>
              <a:rPr lang="en-US" sz="4400" dirty="0"/>
              <a:t> </a:t>
            </a:r>
            <a:r>
              <a:rPr sz="4400" dirty="0"/>
              <a:t>Bragging about making or having lots of money</a:t>
            </a:r>
            <a:endParaRPr lang="en-US" sz="4400" dirty="0"/>
          </a:p>
          <a:p>
            <a:pPr algn="just" defTabSz="457200">
              <a:lnSpc>
                <a:spcPct val="90000"/>
              </a:lnSpc>
              <a:defRPr sz="5000" b="0">
                <a:latin typeface="Lato Regular"/>
                <a:ea typeface="Lato Regular"/>
                <a:cs typeface="Lato Regular"/>
                <a:sym typeface="Lato Regular"/>
              </a:defRPr>
            </a:pPr>
            <a:endParaRPr sz="4400" dirty="0"/>
          </a:p>
          <a:p>
            <a:pPr algn="just" defTabSz="457200">
              <a:lnSpc>
                <a:spcPct val="90000"/>
              </a:lnSpc>
              <a:defRPr sz="5000" b="0">
                <a:latin typeface="Lato Regular"/>
                <a:ea typeface="Lato Regular"/>
                <a:cs typeface="Lato Regular"/>
                <a:sym typeface="Lato Regular"/>
              </a:defRPr>
            </a:pPr>
            <a:r>
              <a:rPr sz="4400" dirty="0"/>
              <a:t>•</a:t>
            </a:r>
            <a:r>
              <a:rPr lang="en-US" sz="4400" dirty="0"/>
              <a:t> </a:t>
            </a:r>
            <a:r>
              <a:rPr sz="4400" dirty="0"/>
              <a:t>Displays expensive clothes, accessories, or shoes </a:t>
            </a:r>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500" b="0">
                <a:latin typeface="Lato Regular"/>
                <a:ea typeface="Lato Regular"/>
                <a:cs typeface="Lato Regular"/>
                <a:sym typeface="Lato Regular"/>
              </a:defRPr>
            </a:pPr>
            <a:endParaRPr dirty="0"/>
          </a:p>
          <a:p>
            <a:pPr algn="just" defTabSz="457200">
              <a:lnSpc>
                <a:spcPct val="90000"/>
              </a:lnSpc>
              <a:defRPr sz="7500" b="0">
                <a:latin typeface="Lato Regular"/>
                <a:ea typeface="Lato Regular"/>
                <a:cs typeface="Lato Regular"/>
                <a:sym typeface="Lato Regular"/>
              </a:defRPr>
            </a:pPr>
            <a:endParaRPr dirty="0"/>
          </a:p>
          <a:p>
            <a:pPr algn="just" defTabSz="457200">
              <a:lnSpc>
                <a:spcPct val="90000"/>
              </a:lnSpc>
              <a:defRPr sz="7500" b="0">
                <a:latin typeface="Lato Regular"/>
                <a:ea typeface="Lato Regular"/>
                <a:cs typeface="Lato Regular"/>
                <a:sym typeface="Lato Regular"/>
              </a:defRPr>
            </a:pPr>
            <a:endParaRPr dirty="0"/>
          </a:p>
          <a:p>
            <a:pPr algn="just" defTabSz="457200">
              <a:lnSpc>
                <a:spcPts val="10000"/>
              </a:lnSpc>
              <a:defRPr sz="7500" b="0">
                <a:latin typeface="Lato Regular"/>
                <a:ea typeface="Lato Regular"/>
                <a:cs typeface="Lato Regular"/>
                <a:sym typeface="Lato Regular"/>
              </a:defRPr>
            </a:pPr>
            <a:endParaRPr sz="12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321" name="shibigger.png" descr="shibigger.png"/>
          <p:cNvPicPr>
            <a:picLocks noChangeAspect="1"/>
          </p:cNvPicPr>
          <p:nvPr/>
        </p:nvPicPr>
        <p:blipFill>
          <a:blip r:embed="rId3"/>
          <a:stretch>
            <a:fillRect/>
          </a:stretch>
        </p:blipFill>
        <p:spPr>
          <a:xfrm>
            <a:off x="17968750" y="11214716"/>
            <a:ext cx="5867401" cy="1955801"/>
          </a:xfrm>
          <a:prstGeom prst="rect">
            <a:avLst/>
          </a:prstGeom>
          <a:ln w="12700">
            <a:miter lim="400000"/>
          </a:ln>
        </p:spPr>
      </p:pic>
      <p:sp>
        <p:nvSpPr>
          <p:cNvPr id="322"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23"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24"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25"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26"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27"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29" name="•Talk and listen—ongoing dialogue…"/>
          <p:cNvSpPr txBox="1"/>
          <p:nvPr/>
        </p:nvSpPr>
        <p:spPr>
          <a:xfrm>
            <a:off x="1119437" y="7233575"/>
            <a:ext cx="22089690" cy="60555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000" b="0">
                <a:latin typeface="Lato Regular"/>
                <a:ea typeface="Lato Regular"/>
                <a:cs typeface="Lato Regular"/>
                <a:sym typeface="Lato Regular"/>
              </a:defRPr>
            </a:pPr>
            <a:endParaRPr dirty="0"/>
          </a:p>
          <a:p>
            <a:pPr algn="just" defTabSz="457200">
              <a:lnSpc>
                <a:spcPct val="90000"/>
              </a:lnSpc>
              <a:defRPr sz="5500" b="0">
                <a:latin typeface="Lato Regular"/>
                <a:ea typeface="Lato Regular"/>
                <a:cs typeface="Lato Regular"/>
                <a:sym typeface="Lato Regular"/>
              </a:defRPr>
            </a:pPr>
            <a:endParaRPr dirty="0"/>
          </a:p>
          <a:p>
            <a:pPr algn="just" defTabSz="457200">
              <a:lnSpc>
                <a:spcPct val="90000"/>
              </a:lnSpc>
              <a:defRPr sz="7500" b="0">
                <a:latin typeface="Lato Regular"/>
                <a:ea typeface="Lato Regular"/>
                <a:cs typeface="Lato Regular"/>
                <a:sym typeface="Lato Regular"/>
              </a:defRPr>
            </a:pPr>
            <a:endParaRPr dirty="0"/>
          </a:p>
          <a:p>
            <a:pPr algn="just" defTabSz="457200">
              <a:lnSpc>
                <a:spcPct val="90000"/>
              </a:lnSpc>
              <a:defRPr sz="7500" b="0">
                <a:latin typeface="Lato Regular"/>
                <a:ea typeface="Lato Regular"/>
                <a:cs typeface="Lato Regular"/>
                <a:sym typeface="Lato Regular"/>
              </a:defRPr>
            </a:pPr>
            <a:endParaRPr dirty="0"/>
          </a:p>
          <a:p>
            <a:pPr algn="just" defTabSz="457200">
              <a:lnSpc>
                <a:spcPts val="10000"/>
              </a:lnSpc>
              <a:defRPr sz="7500" b="0">
                <a:latin typeface="Lato Regular"/>
                <a:ea typeface="Lato Regular"/>
                <a:cs typeface="Lato Regular"/>
                <a:sym typeface="Lato Regular"/>
              </a:defRPr>
            </a:pPr>
            <a:endParaRPr sz="1200" dirty="0"/>
          </a:p>
        </p:txBody>
      </p:sp>
      <p:pic>
        <p:nvPicPr>
          <p:cNvPr id="3" name="Picture 2">
            <a:extLst>
              <a:ext uri="{FF2B5EF4-FFF2-40B4-BE49-F238E27FC236}">
                <a16:creationId xmlns:a16="http://schemas.microsoft.com/office/drawing/2014/main" id="{31BF32F0-04FF-8D16-A115-6B73A18A3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1666" y="1441488"/>
            <a:ext cx="10173412" cy="9450710"/>
          </a:xfrm>
          <a:prstGeom prst="rect">
            <a:avLst/>
          </a:prstGeom>
        </p:spPr>
      </p:pic>
      <p:sp>
        <p:nvSpPr>
          <p:cNvPr id="4" name="TextBox 3">
            <a:extLst>
              <a:ext uri="{FF2B5EF4-FFF2-40B4-BE49-F238E27FC236}">
                <a16:creationId xmlns:a16="http://schemas.microsoft.com/office/drawing/2014/main" id="{03CACFAC-5F42-0A49-F251-6C5BCED15B27}"/>
              </a:ext>
            </a:extLst>
          </p:cNvPr>
          <p:cNvSpPr txBox="1"/>
          <p:nvPr/>
        </p:nvSpPr>
        <p:spPr>
          <a:xfrm>
            <a:off x="1119437" y="1306384"/>
            <a:ext cx="9408181" cy="10116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rPr>
              <a:t>CALL </a:t>
            </a:r>
            <a:br>
              <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rPr>
            </a:br>
            <a:r>
              <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rPr>
              <a:t>1-800-THE-LOST</a:t>
            </a:r>
            <a:br>
              <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rPr>
            </a:br>
            <a:r>
              <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rPr>
              <a:t>1-800-843-5678</a:t>
            </a:r>
            <a:br>
              <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rPr>
            </a:br>
            <a:r>
              <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rPr>
              <a:t>Nationa</a:t>
            </a:r>
            <a:r>
              <a:rPr lang="en-US" sz="5400" dirty="0"/>
              <a:t>l Center for Missing &amp; Exploited Children</a:t>
            </a:r>
          </a:p>
          <a:p>
            <a:pPr marL="0" marR="0" indent="0" algn="ctr" defTabSz="821531" rtl="0" fontAlgn="auto" latinLnBrk="0" hangingPunct="0">
              <a:lnSpc>
                <a:spcPct val="100000"/>
              </a:lnSpc>
              <a:spcBef>
                <a:spcPts val="0"/>
              </a:spcBef>
              <a:spcAft>
                <a:spcPts val="0"/>
              </a:spcAft>
              <a:buClrTx/>
              <a:buSzTx/>
              <a:buFontTx/>
              <a:buNone/>
              <a:tabLst/>
            </a:pPr>
            <a:endPar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821531" rtl="0" fontAlgn="auto" latinLnBrk="0" hangingPunct="0">
              <a:lnSpc>
                <a:spcPct val="100000"/>
              </a:lnSpc>
              <a:spcBef>
                <a:spcPts val="0"/>
              </a:spcBef>
              <a:spcAft>
                <a:spcPts val="0"/>
              </a:spcAft>
              <a:buClrTx/>
              <a:buSzTx/>
              <a:buFontTx/>
              <a:buNone/>
              <a:tabLst/>
            </a:pPr>
            <a:r>
              <a:rPr lang="en-US" sz="5400" dirty="0"/>
              <a:t>Or</a:t>
            </a:r>
            <a:br>
              <a:rPr lang="en-US" sz="5400" dirty="0"/>
            </a:br>
            <a:r>
              <a:rPr lang="en-US" sz="5400" dirty="0"/>
              <a:t>Cybertipline.org</a:t>
            </a:r>
          </a:p>
          <a:p>
            <a:pPr marL="0" marR="0" indent="0" algn="ctr" defTabSz="821531" rtl="0" fontAlgn="auto" latinLnBrk="0" hangingPunct="0">
              <a:lnSpc>
                <a:spcPct val="100000"/>
              </a:lnSpc>
              <a:spcBef>
                <a:spcPts val="0"/>
              </a:spcBef>
              <a:spcAft>
                <a:spcPts val="0"/>
              </a:spcAft>
              <a:buClrTx/>
              <a:buSzTx/>
              <a:buFontTx/>
              <a:buNone/>
              <a:tabLst/>
            </a:pPr>
            <a:endPar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821531" rtl="0" fontAlgn="auto" latinLnBrk="0" hangingPunct="0">
              <a:lnSpc>
                <a:spcPct val="100000"/>
              </a:lnSpc>
              <a:spcBef>
                <a:spcPts val="0"/>
              </a:spcBef>
              <a:spcAft>
                <a:spcPts val="0"/>
              </a:spcAft>
              <a:buClrTx/>
              <a:buSzTx/>
              <a:buFontTx/>
              <a:buNone/>
              <a:tabLst/>
            </a:pPr>
            <a:r>
              <a:rPr lang="en-US" sz="5400" dirty="0"/>
              <a:t>You don’t have to know everything, just tell us what you know.</a:t>
            </a:r>
            <a:endParaRPr kumimoji="0" lang="en-US" sz="5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345" name="shibigger.png" descr="shibigger.png"/>
          <p:cNvPicPr>
            <a:picLocks noChangeAspect="1"/>
          </p:cNvPicPr>
          <p:nvPr/>
        </p:nvPicPr>
        <p:blipFill>
          <a:blip r:embed="rId3"/>
          <a:stretch>
            <a:fillRect/>
          </a:stretch>
        </p:blipFill>
        <p:spPr>
          <a:xfrm>
            <a:off x="17857466" y="10823560"/>
            <a:ext cx="5867401" cy="1955801"/>
          </a:xfrm>
          <a:prstGeom prst="rect">
            <a:avLst/>
          </a:prstGeom>
          <a:ln w="12700">
            <a:miter lim="400000"/>
          </a:ln>
        </p:spPr>
      </p:pic>
      <p:sp>
        <p:nvSpPr>
          <p:cNvPr id="346"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47"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48"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49"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50"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51"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52" name="sharedhope.org/internetsafety"/>
          <p:cNvSpPr txBox="1"/>
          <p:nvPr/>
        </p:nvSpPr>
        <p:spPr>
          <a:xfrm>
            <a:off x="6801822" y="9605886"/>
            <a:ext cx="12086641"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10000" b="0">
                <a:latin typeface="Lato Black"/>
                <a:ea typeface="Lato Black"/>
                <a:cs typeface="Lato Black"/>
                <a:sym typeface="Lato Black"/>
              </a:defRPr>
            </a:pPr>
            <a:r>
              <a:rPr lang="en-US" sz="7500" dirty="0">
                <a:latin typeface="Lato Light"/>
                <a:ea typeface="Times"/>
                <a:cs typeface="Times"/>
                <a:sym typeface="Lato Black"/>
              </a:rPr>
              <a:t>Youthonline.sharedhope.org</a:t>
            </a:r>
            <a:r>
              <a:rPr dirty="0">
                <a:latin typeface="Times"/>
                <a:ea typeface="Times"/>
                <a:cs typeface="Times"/>
                <a:sym typeface="Times"/>
              </a:rPr>
              <a:t> </a:t>
            </a:r>
          </a:p>
        </p:txBody>
      </p:sp>
      <p:sp>
        <p:nvSpPr>
          <p:cNvPr id="2" name="TextBox 1"/>
          <p:cNvSpPr txBox="1"/>
          <p:nvPr/>
        </p:nvSpPr>
        <p:spPr>
          <a:xfrm>
            <a:off x="-899356" y="251798"/>
            <a:ext cx="17004665" cy="3222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20000" b="1" i="0" u="none" strike="noStrike" cap="none" spc="0" normalizeH="0" baseline="0" dirty="0">
                <a:ln>
                  <a:noFill/>
                </a:ln>
                <a:solidFill>
                  <a:srgbClr val="FFFFFF"/>
                </a:solidFill>
                <a:effectLst/>
                <a:uFillTx/>
                <a:latin typeface="Lato Black"/>
                <a:sym typeface="Helvetica Neue"/>
              </a:rPr>
              <a:t>Questions?</a:t>
            </a:r>
          </a:p>
        </p:txBody>
      </p:sp>
      <p:pic>
        <p:nvPicPr>
          <p:cNvPr id="4" name="Picture 3">
            <a:extLst>
              <a:ext uri="{FF2B5EF4-FFF2-40B4-BE49-F238E27FC236}">
                <a16:creationId xmlns:a16="http://schemas.microsoft.com/office/drawing/2014/main" id="{05AE419C-B775-E328-2862-ADFC4D73B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377" y="3745703"/>
            <a:ext cx="16513789" cy="581791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129" name="shibigger.png" descr="shibigger.png"/>
          <p:cNvPicPr>
            <a:picLocks noChangeAspect="1"/>
          </p:cNvPicPr>
          <p:nvPr/>
        </p:nvPicPr>
        <p:blipFill>
          <a:blip r:embed="rId3"/>
          <a:stretch>
            <a:fillRect/>
          </a:stretch>
        </p:blipFill>
        <p:spPr>
          <a:xfrm>
            <a:off x="17419057" y="11008333"/>
            <a:ext cx="6725974" cy="2241992"/>
          </a:xfrm>
          <a:prstGeom prst="rect">
            <a:avLst/>
          </a:prstGeom>
          <a:ln w="12700">
            <a:miter lim="400000"/>
          </a:ln>
        </p:spPr>
      </p:pic>
      <p:sp>
        <p:nvSpPr>
          <p:cNvPr id="130"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1"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2"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3"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4"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5"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36" name="Kelly McCaughey"/>
          <p:cNvSpPr txBox="1"/>
          <p:nvPr/>
        </p:nvSpPr>
        <p:spPr>
          <a:xfrm>
            <a:off x="9053428" y="5034346"/>
            <a:ext cx="6662079"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r>
              <a:rPr lang="en-US" dirty="0"/>
              <a:t>Your Name</a:t>
            </a:r>
            <a:endParaRPr dirty="0"/>
          </a:p>
        </p:txBody>
      </p:sp>
      <p:sp>
        <p:nvSpPr>
          <p:cNvPr id="137" name="Community Engagement Manager…"/>
          <p:cNvSpPr txBox="1"/>
          <p:nvPr/>
        </p:nvSpPr>
        <p:spPr>
          <a:xfrm>
            <a:off x="7844753" y="6717498"/>
            <a:ext cx="9079408"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5000" b="0">
                <a:latin typeface="Lato Light"/>
                <a:ea typeface="Lato Light"/>
                <a:cs typeface="Lato Light"/>
                <a:sym typeface="Lato Light"/>
              </a:defRPr>
            </a:pPr>
            <a:r>
              <a:rPr lang="en-US" dirty="0"/>
              <a:t>Volunteer Ambassador of Hope</a:t>
            </a:r>
            <a:endParaRPr dirty="0"/>
          </a:p>
        </p:txBody>
      </p:sp>
      <p:sp>
        <p:nvSpPr>
          <p:cNvPr id="138" name="Jo Lembo"/>
          <p:cNvSpPr txBox="1"/>
          <p:nvPr/>
        </p:nvSpPr>
        <p:spPr>
          <a:xfrm>
            <a:off x="19545600" y="5282932"/>
            <a:ext cx="144334"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endParaRPr dirty="0"/>
          </a:p>
        </p:txBody>
      </p:sp>
      <p:sp>
        <p:nvSpPr>
          <p:cNvPr id="139" name="National Outreach Manager…"/>
          <p:cNvSpPr txBox="1"/>
          <p:nvPr/>
        </p:nvSpPr>
        <p:spPr>
          <a:xfrm>
            <a:off x="18491050" y="7134636"/>
            <a:ext cx="144334"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5000" b="0">
                <a:latin typeface="Lato Light"/>
                <a:ea typeface="Lato Light"/>
                <a:cs typeface="Lato Light"/>
                <a:sym typeface="Lato Light"/>
              </a:defRPr>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119" name="shibigger.png" descr="shibigger.png"/>
          <p:cNvPicPr>
            <a:picLocks noChangeAspect="1"/>
          </p:cNvPicPr>
          <p:nvPr/>
        </p:nvPicPr>
        <p:blipFill>
          <a:blip r:embed="rId3"/>
          <a:stretch>
            <a:fillRect/>
          </a:stretch>
        </p:blipFill>
        <p:spPr>
          <a:xfrm>
            <a:off x="17178547" y="11008333"/>
            <a:ext cx="6725974" cy="2241992"/>
          </a:xfrm>
          <a:prstGeom prst="rect">
            <a:avLst/>
          </a:prstGeom>
          <a:ln w="12700">
            <a:miter lim="400000"/>
          </a:ln>
        </p:spPr>
      </p:pic>
      <p:sp>
        <p:nvSpPr>
          <p:cNvPr id="120"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21"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22"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23"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24"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25"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26" name="Internet Safety 101"/>
          <p:cNvSpPr txBox="1"/>
          <p:nvPr/>
        </p:nvSpPr>
        <p:spPr>
          <a:xfrm>
            <a:off x="12119833" y="4290613"/>
            <a:ext cx="144333" cy="3068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0000" b="0">
                <a:latin typeface="Lato Black"/>
                <a:ea typeface="Lato Black"/>
                <a:cs typeface="Lato Black"/>
                <a:sym typeface="Lato Black"/>
              </a:defRPr>
            </a:lvl1pPr>
          </a:lstStyle>
          <a:p>
            <a:endParaRPr sz="19000" dirty="0"/>
          </a:p>
        </p:txBody>
      </p:sp>
      <p:sp>
        <p:nvSpPr>
          <p:cNvPr id="127" name="Keeping Youth Safe in the Digital Age"/>
          <p:cNvSpPr txBox="1"/>
          <p:nvPr/>
        </p:nvSpPr>
        <p:spPr>
          <a:xfrm>
            <a:off x="5982450" y="9269342"/>
            <a:ext cx="13143021" cy="1298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500" b="0">
                <a:latin typeface="Lato Light"/>
                <a:ea typeface="Lato Light"/>
                <a:cs typeface="Lato Light"/>
                <a:sym typeface="Lato Light"/>
              </a:defRPr>
            </a:lvl1pPr>
          </a:lstStyle>
          <a:p>
            <a:r>
              <a:rPr lang="en-US" dirty="0"/>
              <a:t>Staying </a:t>
            </a:r>
            <a:r>
              <a:rPr dirty="0"/>
              <a:t>Safe in the Digital Age</a:t>
            </a:r>
          </a:p>
        </p:txBody>
      </p:sp>
      <p:pic>
        <p:nvPicPr>
          <p:cNvPr id="3" name="Picture 2">
            <a:extLst>
              <a:ext uri="{FF2B5EF4-FFF2-40B4-BE49-F238E27FC236}">
                <a16:creationId xmlns:a16="http://schemas.microsoft.com/office/drawing/2014/main" id="{EACECB70-37C1-E3DD-6E0C-5D22FD5D1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857" y="1384226"/>
            <a:ext cx="11184618" cy="737924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141" name="shibigger.png" descr="shibigger.png"/>
          <p:cNvPicPr>
            <a:picLocks noChangeAspect="1"/>
          </p:cNvPicPr>
          <p:nvPr/>
        </p:nvPicPr>
        <p:blipFill>
          <a:blip r:embed="rId3"/>
          <a:stretch>
            <a:fillRect/>
          </a:stretch>
        </p:blipFill>
        <p:spPr>
          <a:xfrm>
            <a:off x="17857466" y="10823560"/>
            <a:ext cx="5867401" cy="1955801"/>
          </a:xfrm>
          <a:prstGeom prst="rect">
            <a:avLst/>
          </a:prstGeom>
          <a:ln w="12700">
            <a:miter lim="400000"/>
          </a:ln>
        </p:spPr>
      </p:pic>
      <p:sp>
        <p:nvSpPr>
          <p:cNvPr id="142"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43"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44"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45"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46"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47"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48" name="The Problem"/>
          <p:cNvSpPr txBox="1"/>
          <p:nvPr/>
        </p:nvSpPr>
        <p:spPr>
          <a:xfrm>
            <a:off x="659133" y="711138"/>
            <a:ext cx="7454901" cy="1666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r>
              <a:rPr dirty="0"/>
              <a:t>The Problem</a:t>
            </a:r>
          </a:p>
        </p:txBody>
      </p:sp>
      <p:sp>
        <p:nvSpPr>
          <p:cNvPr id="149" name="•“Where Children Play, Predators Prey”…"/>
          <p:cNvSpPr txBox="1"/>
          <p:nvPr/>
        </p:nvSpPr>
        <p:spPr>
          <a:xfrm>
            <a:off x="1537260" y="2640761"/>
            <a:ext cx="21309480" cy="10279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lnSpc>
                <a:spcPts val="10000"/>
              </a:lnSpc>
              <a:defRPr sz="7500" b="0">
                <a:latin typeface="Lato Regular"/>
                <a:ea typeface="Lato Regular"/>
                <a:cs typeface="Lato Regular"/>
                <a:sym typeface="Lato Regular"/>
              </a:defRPr>
            </a:pPr>
            <a:r>
              <a:rPr sz="7200" dirty="0"/>
              <a:t>•</a:t>
            </a:r>
            <a:r>
              <a:rPr lang="en-US" sz="7200" dirty="0"/>
              <a:t>We trust the internet too much. But is the person with the puppy emoji who they say they are?</a:t>
            </a:r>
          </a:p>
          <a:p>
            <a:pPr algn="l" defTabSz="457200">
              <a:lnSpc>
                <a:spcPts val="10000"/>
              </a:lnSpc>
              <a:defRPr sz="7500" b="0">
                <a:latin typeface="Lato Regular"/>
                <a:ea typeface="Lato Regular"/>
                <a:cs typeface="Lato Regular"/>
                <a:sym typeface="Lato Regular"/>
              </a:defRPr>
            </a:pPr>
            <a:r>
              <a:rPr sz="7200" dirty="0"/>
              <a:t>•</a:t>
            </a:r>
            <a:r>
              <a:rPr lang="en-US" sz="7200" dirty="0"/>
              <a:t>Predators look for kids who will trust them and create relationships by just talking to each other</a:t>
            </a:r>
          </a:p>
          <a:p>
            <a:pPr algn="l" defTabSz="457200">
              <a:lnSpc>
                <a:spcPts val="10000"/>
              </a:lnSpc>
              <a:defRPr sz="7500" b="0">
                <a:latin typeface="Lato Regular"/>
                <a:ea typeface="Lato Regular"/>
                <a:cs typeface="Lato Regular"/>
                <a:sym typeface="Lato Regular"/>
              </a:defRPr>
            </a:pPr>
            <a:r>
              <a:rPr lang="en-US" sz="7200" dirty="0"/>
              <a:t>•Traffickers want to </a:t>
            </a:r>
            <a:endParaRPr sz="7200" dirty="0"/>
          </a:p>
          <a:p>
            <a:pPr lvl="4" algn="l" defTabSz="457200">
              <a:lnSpc>
                <a:spcPts val="10000"/>
              </a:lnSpc>
              <a:defRPr sz="7500" b="0">
                <a:latin typeface="Lato Regular"/>
                <a:ea typeface="Lato Regular"/>
                <a:cs typeface="Lato Regular"/>
                <a:sym typeface="Lato Regular"/>
              </a:defRPr>
            </a:pPr>
            <a:r>
              <a:rPr sz="7200" dirty="0"/>
              <a:t>•</a:t>
            </a:r>
            <a:r>
              <a:rPr lang="en-US" sz="7200" dirty="0"/>
              <a:t>Gain your trust</a:t>
            </a:r>
            <a:endParaRPr sz="7200" dirty="0"/>
          </a:p>
          <a:p>
            <a:pPr lvl="4" algn="l" defTabSz="457200">
              <a:lnSpc>
                <a:spcPts val="10000"/>
              </a:lnSpc>
              <a:defRPr sz="7500" b="0">
                <a:latin typeface="Lato Regular"/>
                <a:ea typeface="Lato Regular"/>
                <a:cs typeface="Lato Regular"/>
                <a:sym typeface="Lato Regular"/>
              </a:defRPr>
            </a:pPr>
            <a:r>
              <a:rPr sz="7200" dirty="0"/>
              <a:t>•</a:t>
            </a:r>
            <a:r>
              <a:rPr lang="en-US" sz="7200" dirty="0"/>
              <a:t>Separate you from other friends</a:t>
            </a:r>
            <a:endParaRPr sz="7200" dirty="0"/>
          </a:p>
          <a:p>
            <a:pPr lvl="4" algn="l" defTabSz="457200">
              <a:lnSpc>
                <a:spcPts val="10000"/>
              </a:lnSpc>
              <a:defRPr sz="7500" b="0">
                <a:latin typeface="Lato Regular"/>
                <a:ea typeface="Lato Regular"/>
                <a:cs typeface="Lato Regular"/>
                <a:sym typeface="Lato Regular"/>
              </a:defRPr>
            </a:pPr>
            <a:r>
              <a:rPr sz="7200" dirty="0"/>
              <a:t>•</a:t>
            </a:r>
            <a:r>
              <a:rPr lang="en-US" sz="7200" dirty="0"/>
              <a:t>Meet up with you</a:t>
            </a:r>
            <a:endParaRPr sz="11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168" name="shibigger.png" descr="shibigger.png"/>
          <p:cNvPicPr>
            <a:picLocks noChangeAspect="1"/>
          </p:cNvPicPr>
          <p:nvPr/>
        </p:nvPicPr>
        <p:blipFill>
          <a:blip r:embed="rId3"/>
          <a:stretch>
            <a:fillRect/>
          </a:stretch>
        </p:blipFill>
        <p:spPr>
          <a:xfrm>
            <a:off x="17857466" y="10823560"/>
            <a:ext cx="5867401" cy="1955801"/>
          </a:xfrm>
          <a:prstGeom prst="rect">
            <a:avLst/>
          </a:prstGeom>
          <a:ln w="12700">
            <a:miter lim="400000"/>
          </a:ln>
        </p:spPr>
      </p:pic>
      <p:sp>
        <p:nvSpPr>
          <p:cNvPr id="169"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70"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71"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72"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73"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74"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75" name="Vulnerabilities"/>
          <p:cNvSpPr txBox="1"/>
          <p:nvPr/>
        </p:nvSpPr>
        <p:spPr>
          <a:xfrm>
            <a:off x="702390" y="1248756"/>
            <a:ext cx="13502093"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r>
              <a:rPr lang="en-US" dirty="0"/>
              <a:t>Natural “</a:t>
            </a:r>
            <a:r>
              <a:rPr dirty="0"/>
              <a:t>Vulnerabilities</a:t>
            </a:r>
            <a:r>
              <a:rPr lang="en-US" dirty="0"/>
              <a:t>"</a:t>
            </a:r>
            <a:endParaRPr dirty="0"/>
          </a:p>
        </p:txBody>
      </p:sp>
      <p:sp>
        <p:nvSpPr>
          <p:cNvPr id="178" name="•Internal Influences…"/>
          <p:cNvSpPr txBox="1"/>
          <p:nvPr/>
        </p:nvSpPr>
        <p:spPr>
          <a:xfrm>
            <a:off x="388384" y="3444672"/>
            <a:ext cx="23683431" cy="7838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143000" lvl="5" indent="-1143000" algn="l" defTabSz="457200">
              <a:lnSpc>
                <a:spcPts val="10000"/>
              </a:lnSpc>
              <a:buFont typeface="Arial" panose="020B0604020202020204" pitchFamily="34" charset="0"/>
              <a:buChar char="•"/>
              <a:defRPr sz="7500" b="0">
                <a:latin typeface="Lato Regular"/>
                <a:ea typeface="Lato Regular"/>
                <a:cs typeface="Lato Regular"/>
                <a:sym typeface="Lato Regular"/>
              </a:defRPr>
            </a:pPr>
            <a:r>
              <a:rPr lang="en-US" dirty="0"/>
              <a:t>Want </a:t>
            </a:r>
            <a:r>
              <a:rPr dirty="0"/>
              <a:t>love and acceptance</a:t>
            </a:r>
            <a:endParaRPr lang="en-US" dirty="0"/>
          </a:p>
          <a:p>
            <a:pPr lvl="5" indent="0" algn="l" defTabSz="457200">
              <a:lnSpc>
                <a:spcPts val="10000"/>
              </a:lnSpc>
              <a:defRPr sz="7500" b="0">
                <a:latin typeface="Lato Regular"/>
                <a:ea typeface="Lato Regular"/>
                <a:cs typeface="Lato Regular"/>
                <a:sym typeface="Lato Regular"/>
              </a:defRPr>
            </a:pPr>
            <a:endParaRPr lang="en-US" dirty="0"/>
          </a:p>
          <a:p>
            <a:pPr marL="1143000" lvl="5" indent="-1143000" algn="l" defTabSz="457200">
              <a:lnSpc>
                <a:spcPts val="10000"/>
              </a:lnSpc>
              <a:buFont typeface="Arial" panose="020B0604020202020204" pitchFamily="34" charset="0"/>
              <a:buChar char="•"/>
              <a:defRPr sz="7500" b="0">
                <a:latin typeface="Lato Regular"/>
                <a:ea typeface="Lato Regular"/>
                <a:cs typeface="Lato Regular"/>
                <a:sym typeface="Lato Regular"/>
              </a:defRPr>
            </a:pPr>
            <a:r>
              <a:rPr lang="en-US" dirty="0"/>
              <a:t>Hope we </a:t>
            </a:r>
            <a:r>
              <a:rPr dirty="0"/>
              <a:t>fit in</a:t>
            </a:r>
            <a:endParaRPr lang="en-US" dirty="0"/>
          </a:p>
          <a:p>
            <a:pPr lvl="5" indent="0" algn="l" defTabSz="457200">
              <a:lnSpc>
                <a:spcPts val="10000"/>
              </a:lnSpc>
              <a:defRPr sz="7500" b="0">
                <a:latin typeface="Lato Regular"/>
                <a:ea typeface="Lato Regular"/>
                <a:cs typeface="Lato Regular"/>
                <a:sym typeface="Lato Regular"/>
              </a:defRPr>
            </a:pPr>
            <a:endParaRPr lang="en-US" dirty="0"/>
          </a:p>
          <a:p>
            <a:pPr marL="1143000" lvl="5" indent="-1143000" algn="l" defTabSz="457200">
              <a:lnSpc>
                <a:spcPts val="10000"/>
              </a:lnSpc>
              <a:buFont typeface="Arial" panose="020B0604020202020204" pitchFamily="34" charset="0"/>
              <a:buChar char="•"/>
              <a:defRPr sz="7500" b="0">
                <a:latin typeface="Lato Regular"/>
                <a:ea typeface="Lato Regular"/>
                <a:cs typeface="Lato Regular"/>
                <a:sym typeface="Lato Regular"/>
              </a:defRPr>
            </a:pPr>
            <a:r>
              <a:rPr lang="en-US" dirty="0"/>
              <a:t>Can feel </a:t>
            </a:r>
            <a:r>
              <a:rPr dirty="0"/>
              <a:t>misunderstood, </a:t>
            </a:r>
            <a:endParaRPr lang="en-US" dirty="0"/>
          </a:p>
          <a:p>
            <a:pPr lvl="5" indent="0" algn="l" defTabSz="457200">
              <a:lnSpc>
                <a:spcPts val="10000"/>
              </a:lnSpc>
              <a:defRPr sz="7500" b="0">
                <a:latin typeface="Lato Regular"/>
                <a:ea typeface="Lato Regular"/>
                <a:cs typeface="Lato Regular"/>
                <a:sym typeface="Lato Regular"/>
              </a:defRPr>
            </a:pPr>
            <a:r>
              <a:rPr lang="en-US" dirty="0"/>
              <a:t>			</a:t>
            </a:r>
            <a:r>
              <a:rPr dirty="0"/>
              <a:t>insecure, and lonely</a:t>
            </a:r>
          </a:p>
        </p:txBody>
      </p:sp>
      <p:pic>
        <p:nvPicPr>
          <p:cNvPr id="2" name="Picture 1"/>
          <p:cNvPicPr>
            <a:picLocks noChangeAspect="1"/>
          </p:cNvPicPr>
          <p:nvPr/>
        </p:nvPicPr>
        <p:blipFill>
          <a:blip r:embed="rId4"/>
          <a:stretch>
            <a:fillRect/>
          </a:stretch>
        </p:blipFill>
        <p:spPr>
          <a:xfrm>
            <a:off x="14631263" y="2229727"/>
            <a:ext cx="8326228" cy="8326228"/>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pic>
        <p:nvPicPr>
          <p:cNvPr id="180" name="shibigger.png" descr="shibigger.png"/>
          <p:cNvPicPr>
            <a:picLocks noChangeAspect="1"/>
          </p:cNvPicPr>
          <p:nvPr/>
        </p:nvPicPr>
        <p:blipFill>
          <a:blip r:embed="rId3"/>
          <a:stretch>
            <a:fillRect/>
          </a:stretch>
        </p:blipFill>
        <p:spPr>
          <a:xfrm>
            <a:off x="17857466" y="10823560"/>
            <a:ext cx="5867401" cy="1955801"/>
          </a:xfrm>
          <a:prstGeom prst="rect">
            <a:avLst/>
          </a:prstGeom>
          <a:ln w="12700">
            <a:miter lim="400000"/>
          </a:ln>
        </p:spPr>
      </p:pic>
      <p:sp>
        <p:nvSpPr>
          <p:cNvPr id="181"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82"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83"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84"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85"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86"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187" name="Grooming Process: Grooming Period"/>
          <p:cNvSpPr txBox="1"/>
          <p:nvPr/>
        </p:nvSpPr>
        <p:spPr>
          <a:xfrm>
            <a:off x="692657" y="640353"/>
            <a:ext cx="13328969"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r>
              <a:rPr lang="en-US" dirty="0"/>
              <a:t>The </a:t>
            </a:r>
            <a:r>
              <a:rPr dirty="0"/>
              <a:t>Grooming Process</a:t>
            </a:r>
          </a:p>
        </p:txBody>
      </p:sp>
      <p:sp>
        <p:nvSpPr>
          <p:cNvPr id="3" name="TextBox 2"/>
          <p:cNvSpPr txBox="1"/>
          <p:nvPr/>
        </p:nvSpPr>
        <p:spPr>
          <a:xfrm>
            <a:off x="1102658" y="2157348"/>
            <a:ext cx="21999389" cy="10116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457200" indent="-457200" algn="l">
              <a:lnSpc>
                <a:spcPct val="150000"/>
              </a:lnSpc>
              <a:buFont typeface="Arial" panose="020B0604020202020204" pitchFamily="34" charset="0"/>
              <a:buChar char="•"/>
            </a:pPr>
            <a:r>
              <a:rPr lang="en-US" sz="7200" b="0" dirty="0">
                <a:solidFill>
                  <a:schemeClr val="tx1"/>
                </a:solidFill>
                <a:latin typeface="Lato Regular"/>
              </a:rPr>
              <a:t>They take their time</a:t>
            </a:r>
          </a:p>
          <a:p>
            <a:pPr marL="457200" indent="-457200" algn="l">
              <a:lnSpc>
                <a:spcPct val="150000"/>
              </a:lnSpc>
              <a:buFont typeface="Arial" panose="020B0604020202020204" pitchFamily="34" charset="0"/>
              <a:buChar char="•"/>
            </a:pPr>
            <a:r>
              <a:rPr lang="en-US" sz="7200" b="0" dirty="0">
                <a:solidFill>
                  <a:schemeClr val="tx1"/>
                </a:solidFill>
                <a:latin typeface="Lato Regular"/>
              </a:rPr>
              <a:t>They seem like a friend</a:t>
            </a:r>
          </a:p>
          <a:p>
            <a:pPr marL="457200" indent="-457200" algn="l">
              <a:lnSpc>
                <a:spcPct val="150000"/>
              </a:lnSpc>
              <a:buFont typeface="Arial" panose="020B0604020202020204" pitchFamily="34" charset="0"/>
              <a:buChar char="•"/>
            </a:pPr>
            <a:r>
              <a:rPr lang="en-US" sz="7200" b="0" dirty="0">
                <a:solidFill>
                  <a:schemeClr val="tx1"/>
                </a:solidFill>
                <a:latin typeface="Lato Regular"/>
              </a:rPr>
              <a:t>They develop trust</a:t>
            </a:r>
          </a:p>
          <a:p>
            <a:pPr marL="457200" indent="-457200" algn="l">
              <a:lnSpc>
                <a:spcPct val="150000"/>
              </a:lnSpc>
              <a:buFont typeface="Arial" panose="020B0604020202020204" pitchFamily="34" charset="0"/>
              <a:buChar char="•"/>
            </a:pPr>
            <a:r>
              <a:rPr lang="en-US" sz="7200" b="0" dirty="0">
                <a:solidFill>
                  <a:schemeClr val="tx1"/>
                </a:solidFill>
                <a:latin typeface="Lato Regular"/>
              </a:rPr>
              <a:t>They share and keep secrets</a:t>
            </a:r>
          </a:p>
          <a:p>
            <a:pPr marL="457200" indent="-457200" algn="l">
              <a:lnSpc>
                <a:spcPct val="150000"/>
              </a:lnSpc>
              <a:buFont typeface="Arial" panose="020B0604020202020204" pitchFamily="34" charset="0"/>
              <a:buChar char="•"/>
            </a:pPr>
            <a:r>
              <a:rPr lang="en-US" sz="7200" b="0" dirty="0">
                <a:solidFill>
                  <a:schemeClr val="tx1"/>
                </a:solidFill>
                <a:latin typeface="Lato Regular"/>
              </a:rPr>
              <a:t>They separate you from others</a:t>
            </a:r>
          </a:p>
          <a:p>
            <a:pPr marL="457200" indent="-457200" algn="l">
              <a:lnSpc>
                <a:spcPct val="150000"/>
              </a:lnSpc>
              <a:buFont typeface="Arial" panose="020B0604020202020204" pitchFamily="34" charset="0"/>
              <a:buChar char="•"/>
            </a:pPr>
            <a:r>
              <a:rPr lang="en-US" sz="7200" b="0" dirty="0">
                <a:solidFill>
                  <a:schemeClr val="tx1"/>
                </a:solidFill>
                <a:latin typeface="Lato Regular"/>
              </a:rPr>
              <a:t>They will try to control you</a:t>
            </a:r>
            <a:endParaRPr kumimoji="0" lang="en-US" sz="7200" b="0" i="0" u="none" strike="noStrike" cap="none" spc="0" normalizeH="0" baseline="0" dirty="0">
              <a:ln>
                <a:noFill/>
              </a:ln>
              <a:solidFill>
                <a:schemeClr val="tx1"/>
              </a:solidFill>
              <a:effectLst/>
              <a:uFillTx/>
              <a:latin typeface="Lato Regular"/>
              <a:sym typeface="Helvetica Neue"/>
            </a:endParaRPr>
          </a:p>
        </p:txBody>
      </p:sp>
      <p:pic>
        <p:nvPicPr>
          <p:cNvPr id="4" name="Picture 3"/>
          <p:cNvPicPr>
            <a:picLocks noChangeAspect="1"/>
          </p:cNvPicPr>
          <p:nvPr/>
        </p:nvPicPr>
        <p:blipFill rotWithShape="1">
          <a:blip r:embed="rId4"/>
          <a:srcRect l="5101" r="9134" b="12307"/>
          <a:stretch/>
        </p:blipFill>
        <p:spPr>
          <a:xfrm>
            <a:off x="14840837" y="2157348"/>
            <a:ext cx="6535271" cy="9020957"/>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sp>
        <p:nvSpPr>
          <p:cNvPr id="259"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0"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1"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2"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3"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4"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5" name="Sextortion"/>
          <p:cNvSpPr txBox="1"/>
          <p:nvPr/>
        </p:nvSpPr>
        <p:spPr>
          <a:xfrm>
            <a:off x="12704124" y="330708"/>
            <a:ext cx="144334" cy="168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endParaRPr dirty="0"/>
          </a:p>
        </p:txBody>
      </p:sp>
      <p:sp>
        <p:nvSpPr>
          <p:cNvPr id="266" name="•According to NCMEC, people engaged in sextortion typically wanted to:…"/>
          <p:cNvSpPr txBox="1"/>
          <p:nvPr/>
        </p:nvSpPr>
        <p:spPr>
          <a:xfrm>
            <a:off x="1008905" y="7325448"/>
            <a:ext cx="8119739" cy="2291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defTabSz="457200">
              <a:lnSpc>
                <a:spcPct val="90000"/>
              </a:lnSpc>
              <a:defRPr sz="5000" b="0">
                <a:latin typeface="Lato Regular"/>
                <a:ea typeface="Lato Regular"/>
                <a:cs typeface="Lato Regular"/>
                <a:sym typeface="Lato Regular"/>
              </a:defRPr>
            </a:pPr>
            <a:endParaRPr lang="en-US" dirty="0"/>
          </a:p>
          <a:p>
            <a:pPr algn="l" defTabSz="457200">
              <a:lnSpc>
                <a:spcPct val="90000"/>
              </a:lnSpc>
              <a:defRPr sz="5000" b="0">
                <a:latin typeface="Lato Regular"/>
                <a:ea typeface="Lato Regular"/>
                <a:cs typeface="Lato Regular"/>
                <a:sym typeface="Lato Regular"/>
              </a:defRPr>
            </a:pPr>
            <a:endParaRPr dirty="0"/>
          </a:p>
          <a:p>
            <a:pPr algn="just" defTabSz="457200">
              <a:lnSpc>
                <a:spcPct val="90000"/>
              </a:lnSpc>
              <a:defRPr sz="5500" b="0">
                <a:latin typeface="Lato Regular"/>
                <a:ea typeface="Lato Regular"/>
                <a:cs typeface="Lato Regular"/>
                <a:sym typeface="Lato Regular"/>
              </a:defRPr>
            </a:pPr>
            <a:endParaRPr dirty="0"/>
          </a:p>
        </p:txBody>
      </p:sp>
      <p:sp>
        <p:nvSpPr>
          <p:cNvPr id="2" name="TextBox 1">
            <a:extLst>
              <a:ext uri="{FF2B5EF4-FFF2-40B4-BE49-F238E27FC236}">
                <a16:creationId xmlns:a16="http://schemas.microsoft.com/office/drawing/2014/main" id="{B83180FF-8D60-60B1-B35A-41E895EDC48B}"/>
              </a:ext>
            </a:extLst>
          </p:cNvPr>
          <p:cNvSpPr txBox="1"/>
          <p:nvPr/>
        </p:nvSpPr>
        <p:spPr>
          <a:xfrm>
            <a:off x="8806684" y="5940322"/>
            <a:ext cx="14568411"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14350" marR="0" indent="-514350" algn="l" defTabSz="821531" rtl="0" fontAlgn="auto" latinLnBrk="0" hangingPunct="0">
              <a:lnSpc>
                <a:spcPct val="100000"/>
              </a:lnSpc>
              <a:spcBef>
                <a:spcPts val="0"/>
              </a:spcBef>
              <a:spcAft>
                <a:spcPts val="0"/>
              </a:spcAft>
              <a:buClrTx/>
              <a:buSzTx/>
              <a:buFontTx/>
              <a:buAutoNum type="arabicPeriod"/>
              <a:tabLst/>
            </a:pP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R="0" algn="l" defTabSz="821531" rtl="0" fontAlgn="auto" latinLnBrk="0" hangingPunct="0">
              <a:lnSpc>
                <a:spcPct val="100000"/>
              </a:lnSpc>
              <a:spcBef>
                <a:spcPts val="0"/>
              </a:spcBef>
              <a:spcAft>
                <a:spcPts val="0"/>
              </a:spcAft>
              <a:buClrTx/>
              <a:buSzTx/>
              <a:tabLst/>
            </a:pPr>
            <a:br>
              <a:rPr lang="en-US" dirty="0"/>
            </a:br>
            <a:br>
              <a:rPr lang="en-US" dirty="0"/>
            </a:b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14" name="Sexting">
            <a:extLst>
              <a:ext uri="{FF2B5EF4-FFF2-40B4-BE49-F238E27FC236}">
                <a16:creationId xmlns:a16="http://schemas.microsoft.com/office/drawing/2014/main" id="{F1AD2177-31A1-7E3F-06C9-2013E6DBB584}"/>
              </a:ext>
            </a:extLst>
          </p:cNvPr>
          <p:cNvSpPr txBox="1"/>
          <p:nvPr/>
        </p:nvSpPr>
        <p:spPr>
          <a:xfrm>
            <a:off x="13002128" y="2308557"/>
            <a:ext cx="8160590" cy="9377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10000" b="0">
                <a:latin typeface="Lato Black"/>
                <a:ea typeface="Lato Black"/>
                <a:cs typeface="Lato Black"/>
                <a:sym typeface="Lato Black"/>
              </a:defRPr>
            </a:lvl1pPr>
          </a:lstStyle>
          <a:p>
            <a:r>
              <a:rPr lang="en-US" dirty="0"/>
              <a:t>Never send a picture you wouldn’t want everyone to see.</a:t>
            </a:r>
            <a:endParaRPr dirty="0"/>
          </a:p>
        </p:txBody>
      </p:sp>
      <p:pic>
        <p:nvPicPr>
          <p:cNvPr id="6" name="Picture 5">
            <a:extLst>
              <a:ext uri="{FF2B5EF4-FFF2-40B4-BE49-F238E27FC236}">
                <a16:creationId xmlns:a16="http://schemas.microsoft.com/office/drawing/2014/main" id="{D1CD046B-7837-1877-1BBD-4CD5CB797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544" y="1631392"/>
            <a:ext cx="7115966" cy="10731897"/>
          </a:xfrm>
          <a:prstGeom prst="rect">
            <a:avLst/>
          </a:prstGeom>
        </p:spPr>
      </p:pic>
    </p:spTree>
    <p:extLst>
      <p:ext uri="{BB962C8B-B14F-4D97-AF65-F5344CB8AC3E}">
        <p14:creationId xmlns:p14="http://schemas.microsoft.com/office/powerpoint/2010/main" val="29797911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sp>
        <p:nvSpPr>
          <p:cNvPr id="259"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0"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1"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2"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3"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4"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5" name="Sextortion"/>
          <p:cNvSpPr txBox="1"/>
          <p:nvPr/>
        </p:nvSpPr>
        <p:spPr>
          <a:xfrm>
            <a:off x="9693487" y="1510394"/>
            <a:ext cx="9358331" cy="168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r>
              <a:rPr lang="en-US" dirty="0"/>
              <a:t>STAYING  SAFE</a:t>
            </a:r>
            <a:endParaRPr dirty="0"/>
          </a:p>
        </p:txBody>
      </p:sp>
      <p:sp>
        <p:nvSpPr>
          <p:cNvPr id="266" name="•According to NCMEC, people engaged in sextortion typically wanted to:…"/>
          <p:cNvSpPr txBox="1"/>
          <p:nvPr/>
        </p:nvSpPr>
        <p:spPr>
          <a:xfrm>
            <a:off x="1008905" y="7325448"/>
            <a:ext cx="8119739" cy="2291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defTabSz="457200">
              <a:lnSpc>
                <a:spcPct val="90000"/>
              </a:lnSpc>
              <a:defRPr sz="5000" b="0">
                <a:latin typeface="Lato Regular"/>
                <a:ea typeface="Lato Regular"/>
                <a:cs typeface="Lato Regular"/>
                <a:sym typeface="Lato Regular"/>
              </a:defRPr>
            </a:pPr>
            <a:endParaRPr lang="en-US" dirty="0"/>
          </a:p>
          <a:p>
            <a:pPr algn="l" defTabSz="457200">
              <a:lnSpc>
                <a:spcPct val="90000"/>
              </a:lnSpc>
              <a:defRPr sz="5000" b="0">
                <a:latin typeface="Lato Regular"/>
                <a:ea typeface="Lato Regular"/>
                <a:cs typeface="Lato Regular"/>
                <a:sym typeface="Lato Regular"/>
              </a:defRPr>
            </a:pPr>
            <a:endParaRPr dirty="0"/>
          </a:p>
          <a:p>
            <a:pPr algn="just" defTabSz="457200">
              <a:lnSpc>
                <a:spcPct val="90000"/>
              </a:lnSpc>
              <a:defRPr sz="5500" b="0">
                <a:latin typeface="Lato Regular"/>
                <a:ea typeface="Lato Regular"/>
                <a:cs typeface="Lato Regular"/>
                <a:sym typeface="Lato Regular"/>
              </a:defRPr>
            </a:pPr>
            <a:endParaRPr dirty="0"/>
          </a:p>
        </p:txBody>
      </p:sp>
      <p:sp>
        <p:nvSpPr>
          <p:cNvPr id="2" name="TextBox 1">
            <a:extLst>
              <a:ext uri="{FF2B5EF4-FFF2-40B4-BE49-F238E27FC236}">
                <a16:creationId xmlns:a16="http://schemas.microsoft.com/office/drawing/2014/main" id="{B83180FF-8D60-60B1-B35A-41E895EDC48B}"/>
              </a:ext>
            </a:extLst>
          </p:cNvPr>
          <p:cNvSpPr txBox="1"/>
          <p:nvPr/>
        </p:nvSpPr>
        <p:spPr>
          <a:xfrm>
            <a:off x="8470657" y="3607513"/>
            <a:ext cx="14568411" cy="8023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514350" marR="0" indent="-514350" algn="l" defTabSz="821531" rtl="0" fontAlgn="auto" latinLnBrk="0" hangingPunct="0">
              <a:lnSpc>
                <a:spcPct val="100000"/>
              </a:lnSpc>
              <a:spcBef>
                <a:spcPts val="0"/>
              </a:spcBef>
              <a:spcAft>
                <a:spcPts val="0"/>
              </a:spcAft>
              <a:buClrTx/>
              <a:buSzTx/>
              <a:buFontTx/>
              <a:buAutoNum type="arabicPeriod"/>
              <a:tabLst/>
            </a:pPr>
            <a:r>
              <a:rPr lang="en-US" dirty="0"/>
              <a:t>Don’t share your address, where you live or go to school, or the places you regularly frequent. Your friends know where you live and to school, and anyone who doesn’t know you in real life shouldn’t have that information.</a:t>
            </a:r>
          </a:p>
          <a:p>
            <a:pPr marL="514350" marR="0" indent="-514350" algn="l" defTabSz="821531" rtl="0" fontAlgn="auto" latinLnBrk="0" hangingPunct="0">
              <a:lnSpc>
                <a:spcPct val="100000"/>
              </a:lnSpc>
              <a:spcBef>
                <a:spcPts val="0"/>
              </a:spcBef>
              <a:spcAft>
                <a:spcPts val="0"/>
              </a:spcAft>
              <a:buClrTx/>
              <a:buSzTx/>
              <a:buFontTx/>
              <a:buAutoNum type="arabicPeriod"/>
              <a:tabLst/>
            </a:pP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514350" marR="0" indent="-514350" algn="l" defTabSz="821531" rtl="0" fontAlgn="auto" latinLnBrk="0" hangingPunct="0">
              <a:lnSpc>
                <a:spcPct val="100000"/>
              </a:lnSpc>
              <a:spcBef>
                <a:spcPts val="0"/>
              </a:spcBef>
              <a:spcAft>
                <a:spcPts val="0"/>
              </a:spcAft>
              <a:buClrTx/>
              <a:buSzTx/>
              <a:buFontTx/>
              <a:buAutoNum type="arabicPeriod"/>
              <a:tabLst/>
            </a:pPr>
            <a:r>
              <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rPr>
              <a:t>Guard your feelings</a:t>
            </a:r>
            <a:r>
              <a:rPr lang="en-US" dirty="0"/>
              <a:t>, fears, hopes and dreams.  If you’re having a really bad day with mom, talk to your best friend or your trusted adult and vent it there.  The whole world isn’t a safe place for your emotions.</a:t>
            </a:r>
          </a:p>
          <a:p>
            <a:pPr marL="514350" marR="0" indent="-514350" algn="l" defTabSz="821531" rtl="0" fontAlgn="auto" latinLnBrk="0" hangingPunct="0">
              <a:lnSpc>
                <a:spcPct val="100000"/>
              </a:lnSpc>
              <a:spcBef>
                <a:spcPts val="0"/>
              </a:spcBef>
              <a:spcAft>
                <a:spcPts val="0"/>
              </a:spcAft>
              <a:buClrTx/>
              <a:buSzTx/>
              <a:buFontTx/>
              <a:buAutoNum type="arabicPeriod"/>
              <a:tabLst/>
            </a:pPr>
            <a:endParaRPr lang="en-US" dirty="0"/>
          </a:p>
          <a:p>
            <a:pPr marL="514350" marR="0" indent="-514350" algn="l" defTabSz="821531" rtl="0" fontAlgn="auto" latinLnBrk="0" hangingPunct="0">
              <a:lnSpc>
                <a:spcPct val="100000"/>
              </a:lnSpc>
              <a:spcBef>
                <a:spcPts val="0"/>
              </a:spcBef>
              <a:spcAft>
                <a:spcPts val="0"/>
              </a:spcAft>
              <a:buClrTx/>
              <a:buSzTx/>
              <a:buFontTx/>
              <a:buAutoNum type="arabicPeriod"/>
              <a:tabLst/>
            </a:pPr>
            <a:r>
              <a:rPr lang="en-US" dirty="0"/>
              <a:t>Always assume that there might be people watching your social media, gaming or other app communications and be on guard for any interaction from someone you don’t know.</a:t>
            </a:r>
          </a:p>
          <a:p>
            <a:pPr marL="514350" marR="0" indent="-514350" algn="l" defTabSz="821531" rtl="0" fontAlgn="auto" latinLnBrk="0" hangingPunct="0">
              <a:lnSpc>
                <a:spcPct val="100000"/>
              </a:lnSpc>
              <a:spcBef>
                <a:spcPts val="0"/>
              </a:spcBef>
              <a:spcAft>
                <a:spcPts val="0"/>
              </a:spcAft>
              <a:buClrTx/>
              <a:buSzTx/>
              <a:buFontTx/>
              <a:buAutoNum type="arabicPeriod"/>
              <a:tabLst/>
            </a:pP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R="0" algn="l" defTabSz="821531" rtl="0" fontAlgn="auto" latinLnBrk="0" hangingPunct="0">
              <a:lnSpc>
                <a:spcPct val="100000"/>
              </a:lnSpc>
              <a:spcBef>
                <a:spcPts val="0"/>
              </a:spcBef>
              <a:spcAft>
                <a:spcPts val="0"/>
              </a:spcAft>
              <a:buClrTx/>
              <a:buSzTx/>
              <a:tabLst/>
            </a:pPr>
            <a:br>
              <a:rPr lang="en-US" dirty="0"/>
            </a:br>
            <a:br>
              <a:rPr lang="en-US" dirty="0"/>
            </a:b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pic>
        <p:nvPicPr>
          <p:cNvPr id="6" name="Picture 5">
            <a:extLst>
              <a:ext uri="{FF2B5EF4-FFF2-40B4-BE49-F238E27FC236}">
                <a16:creationId xmlns:a16="http://schemas.microsoft.com/office/drawing/2014/main" id="{B873B352-95EB-A8C7-462C-35318B2FA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971" y="1697541"/>
            <a:ext cx="5212836" cy="4703063"/>
          </a:xfrm>
          <a:prstGeom prst="rect">
            <a:avLst/>
          </a:prstGeom>
        </p:spPr>
      </p:pic>
      <p:pic>
        <p:nvPicPr>
          <p:cNvPr id="8" name="Picture 7">
            <a:extLst>
              <a:ext uri="{FF2B5EF4-FFF2-40B4-BE49-F238E27FC236}">
                <a16:creationId xmlns:a16="http://schemas.microsoft.com/office/drawing/2014/main" id="{CB2CC715-D21C-776F-BB24-2ECA10147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971" y="7003013"/>
            <a:ext cx="5212835" cy="5126316"/>
          </a:xfrm>
          <a:prstGeom prst="rect">
            <a:avLst/>
          </a:prstGeom>
        </p:spPr>
      </p:pic>
    </p:spTree>
    <p:extLst>
      <p:ext uri="{BB962C8B-B14F-4D97-AF65-F5344CB8AC3E}">
        <p14:creationId xmlns:p14="http://schemas.microsoft.com/office/powerpoint/2010/main" val="24518836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12F"/>
        </a:solidFill>
        <a:effectLst/>
      </p:bgPr>
    </p:bg>
    <p:spTree>
      <p:nvGrpSpPr>
        <p:cNvPr id="1" name=""/>
        <p:cNvGrpSpPr/>
        <p:nvPr/>
      </p:nvGrpSpPr>
      <p:grpSpPr>
        <a:xfrm>
          <a:off x="0" y="0"/>
          <a:ext cx="0" cy="0"/>
          <a:chOff x="0" y="0"/>
          <a:chExt cx="0" cy="0"/>
        </a:xfrm>
      </p:grpSpPr>
      <p:sp>
        <p:nvSpPr>
          <p:cNvPr id="259" name="Line"/>
          <p:cNvSpPr/>
          <p:nvPr/>
        </p:nvSpPr>
        <p:spPr>
          <a:xfrm flipH="1" flipV="1">
            <a:off x="-756913" y="11283355"/>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0" name="Line"/>
          <p:cNvSpPr/>
          <p:nvPr/>
        </p:nvSpPr>
        <p:spPr>
          <a:xfrm flipH="1" flipV="1">
            <a:off x="-330133" y="10892198"/>
            <a:ext cx="2899140" cy="3774324"/>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1" name="Line"/>
          <p:cNvSpPr/>
          <p:nvPr/>
        </p:nvSpPr>
        <p:spPr>
          <a:xfrm flipH="1" flipV="1">
            <a:off x="-92128" y="10242167"/>
            <a:ext cx="2899140" cy="3774324"/>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2" name="Line"/>
          <p:cNvSpPr/>
          <p:nvPr/>
        </p:nvSpPr>
        <p:spPr>
          <a:xfrm flipH="1" flipV="1">
            <a:off x="21589498" y="-189620"/>
            <a:ext cx="2899140" cy="3774323"/>
          </a:xfrm>
          <a:prstGeom prst="line">
            <a:avLst/>
          </a:prstGeom>
          <a:ln w="127000">
            <a:solidFill>
              <a:srgbClr val="7DC8D1"/>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3" name="Line"/>
          <p:cNvSpPr/>
          <p:nvPr/>
        </p:nvSpPr>
        <p:spPr>
          <a:xfrm flipH="1" flipV="1">
            <a:off x="22016278" y="-580777"/>
            <a:ext cx="2899140" cy="3774323"/>
          </a:xfrm>
          <a:prstGeom prst="line">
            <a:avLst/>
          </a:prstGeom>
          <a:ln w="127000">
            <a:solidFill>
              <a:srgbClr val="FDCE4B"/>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4" name="Line"/>
          <p:cNvSpPr/>
          <p:nvPr/>
        </p:nvSpPr>
        <p:spPr>
          <a:xfrm flipH="1" flipV="1">
            <a:off x="22254284" y="-1230809"/>
            <a:ext cx="2899140" cy="3774324"/>
          </a:xfrm>
          <a:prstGeom prst="line">
            <a:avLst/>
          </a:prstGeom>
          <a:ln w="127000">
            <a:solidFill>
              <a:srgbClr val="C22D25"/>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5" name="Sextortion"/>
          <p:cNvSpPr txBox="1"/>
          <p:nvPr/>
        </p:nvSpPr>
        <p:spPr>
          <a:xfrm>
            <a:off x="6323499" y="330708"/>
            <a:ext cx="11424601" cy="168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10000" b="0">
                <a:latin typeface="Lato Black"/>
                <a:ea typeface="Lato Black"/>
                <a:cs typeface="Lato Black"/>
                <a:sym typeface="Lato Black"/>
              </a:defRPr>
            </a:lvl1pPr>
          </a:lstStyle>
          <a:p>
            <a:r>
              <a:rPr lang="en-US" dirty="0"/>
              <a:t>DON’T EVEN TALK</a:t>
            </a:r>
            <a:endParaRPr dirty="0"/>
          </a:p>
        </p:txBody>
      </p:sp>
      <p:sp>
        <p:nvSpPr>
          <p:cNvPr id="266" name="•According to NCMEC, people engaged in sextortion typically wanted to:…"/>
          <p:cNvSpPr txBox="1"/>
          <p:nvPr/>
        </p:nvSpPr>
        <p:spPr>
          <a:xfrm>
            <a:off x="1008905" y="7325448"/>
            <a:ext cx="8119739" cy="2291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defTabSz="457200">
              <a:lnSpc>
                <a:spcPct val="90000"/>
              </a:lnSpc>
              <a:defRPr sz="5000" b="0">
                <a:latin typeface="Lato Regular"/>
                <a:ea typeface="Lato Regular"/>
                <a:cs typeface="Lato Regular"/>
                <a:sym typeface="Lato Regular"/>
              </a:defRPr>
            </a:pPr>
            <a:endParaRPr lang="en-US" dirty="0"/>
          </a:p>
          <a:p>
            <a:pPr algn="l" defTabSz="457200">
              <a:lnSpc>
                <a:spcPct val="90000"/>
              </a:lnSpc>
              <a:defRPr sz="5000" b="0">
                <a:latin typeface="Lato Regular"/>
                <a:ea typeface="Lato Regular"/>
                <a:cs typeface="Lato Regular"/>
                <a:sym typeface="Lato Regular"/>
              </a:defRPr>
            </a:pPr>
            <a:endParaRPr dirty="0"/>
          </a:p>
          <a:p>
            <a:pPr algn="just" defTabSz="457200">
              <a:lnSpc>
                <a:spcPct val="90000"/>
              </a:lnSpc>
              <a:defRPr sz="5500" b="0">
                <a:latin typeface="Lato Regular"/>
                <a:ea typeface="Lato Regular"/>
                <a:cs typeface="Lato Regular"/>
                <a:sym typeface="Lato Regular"/>
              </a:defRPr>
            </a:pPr>
            <a:endParaRPr dirty="0"/>
          </a:p>
        </p:txBody>
      </p:sp>
      <p:sp>
        <p:nvSpPr>
          <p:cNvPr id="2" name="TextBox 1">
            <a:extLst>
              <a:ext uri="{FF2B5EF4-FFF2-40B4-BE49-F238E27FC236}">
                <a16:creationId xmlns:a16="http://schemas.microsoft.com/office/drawing/2014/main" id="{B83180FF-8D60-60B1-B35A-41E895EDC48B}"/>
              </a:ext>
            </a:extLst>
          </p:cNvPr>
          <p:cNvSpPr txBox="1"/>
          <p:nvPr/>
        </p:nvSpPr>
        <p:spPr>
          <a:xfrm>
            <a:off x="7183029" y="3696145"/>
            <a:ext cx="10017942" cy="65460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l" defTabSz="821531" rtl="0" fontAlgn="auto" latinLnBrk="0" hangingPunct="0">
              <a:lnSpc>
                <a:spcPct val="100000"/>
              </a:lnSpc>
              <a:spcBef>
                <a:spcPts val="0"/>
              </a:spcBef>
              <a:spcAft>
                <a:spcPts val="0"/>
              </a:spcAft>
              <a:buClrTx/>
              <a:buSzTx/>
              <a:tabLst/>
            </a:pPr>
            <a:r>
              <a:rPr lang="en-US" dirty="0"/>
              <a:t>If someone tries to talk to you online and you </a:t>
            </a:r>
            <a:br>
              <a:rPr lang="en-US" dirty="0"/>
            </a:br>
            <a:r>
              <a:rPr lang="en-US" dirty="0"/>
              <a:t>don’t know them.. DELETE.  </a:t>
            </a:r>
          </a:p>
          <a:p>
            <a:pPr marR="0" algn="l" defTabSz="821531" rtl="0" fontAlgn="auto" latinLnBrk="0" hangingPunct="0">
              <a:lnSpc>
                <a:spcPct val="100000"/>
              </a:lnSpc>
              <a:spcBef>
                <a:spcPts val="0"/>
              </a:spcBef>
              <a:spcAft>
                <a:spcPts val="0"/>
              </a:spcAft>
              <a:buClrTx/>
              <a:buSzTx/>
              <a:tabLst/>
            </a:pPr>
            <a:br>
              <a:rPr lang="en-US" dirty="0"/>
            </a:br>
            <a:endParaRPr lang="en-US" dirty="0"/>
          </a:p>
          <a:p>
            <a:pPr marR="0" algn="l" defTabSz="821531" rtl="0" fontAlgn="auto" latinLnBrk="0" hangingPunct="0">
              <a:lnSpc>
                <a:spcPct val="100000"/>
              </a:lnSpc>
              <a:spcBef>
                <a:spcPts val="0"/>
              </a:spcBef>
              <a:spcAft>
                <a:spcPts val="0"/>
              </a:spcAft>
              <a:buClrTx/>
              <a:buSzTx/>
              <a:tabLst/>
            </a:pPr>
            <a:r>
              <a:rPr lang="en-US" dirty="0"/>
              <a:t>Don’t even start a conversation.  If you don’t know them in real life, don’t talk to them on the internet.  </a:t>
            </a:r>
            <a:br>
              <a:rPr lang="en-US" dirty="0"/>
            </a:br>
            <a:endParaRPr lang="en-US" dirty="0"/>
          </a:p>
          <a:p>
            <a:pPr marR="0" algn="l" defTabSz="821531" rtl="0" fontAlgn="auto" latinLnBrk="0" hangingPunct="0">
              <a:lnSpc>
                <a:spcPct val="100000"/>
              </a:lnSpc>
              <a:spcBef>
                <a:spcPts val="0"/>
              </a:spcBef>
              <a:spcAft>
                <a:spcPts val="0"/>
              </a:spcAft>
              <a:buClrTx/>
              <a:buSzTx/>
              <a:tabLst/>
            </a:pPr>
            <a:endParaRPr lang="en-US" dirty="0"/>
          </a:p>
          <a:p>
            <a:pPr marR="0" algn="l" defTabSz="821531" rtl="0" fontAlgn="auto" latinLnBrk="0" hangingPunct="0">
              <a:lnSpc>
                <a:spcPct val="100000"/>
              </a:lnSpc>
              <a:spcBef>
                <a:spcPts val="0"/>
              </a:spcBef>
              <a:spcAft>
                <a:spcPts val="0"/>
              </a:spcAft>
              <a:buClrTx/>
              <a:buSzTx/>
              <a:tabLst/>
            </a:pPr>
            <a:r>
              <a:rPr lang="en-US" dirty="0"/>
              <a:t>Even if they say they are a friend of your friend’s friend.</a:t>
            </a: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R="0" algn="l" defTabSz="821531" rtl="0" fontAlgn="auto" latinLnBrk="0" hangingPunct="0">
              <a:lnSpc>
                <a:spcPct val="100000"/>
              </a:lnSpc>
              <a:spcBef>
                <a:spcPts val="0"/>
              </a:spcBef>
              <a:spcAft>
                <a:spcPts val="0"/>
              </a:spcAft>
              <a:buClrTx/>
              <a:buSzTx/>
              <a:tabLst/>
            </a:pPr>
            <a:br>
              <a:rPr lang="en-US" dirty="0"/>
            </a:br>
            <a:br>
              <a:rPr lang="en-US" dirty="0"/>
            </a:br>
            <a:endParaRPr kumimoji="0" lang="en-US" sz="32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pic>
        <p:nvPicPr>
          <p:cNvPr id="4" name="Picture 3">
            <a:extLst>
              <a:ext uri="{FF2B5EF4-FFF2-40B4-BE49-F238E27FC236}">
                <a16:creationId xmlns:a16="http://schemas.microsoft.com/office/drawing/2014/main" id="{EFD3A3D8-3CE0-B95E-4E00-335E8D3AE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10" y="3631667"/>
            <a:ext cx="4950493" cy="4970740"/>
          </a:xfrm>
          <a:prstGeom prst="rect">
            <a:avLst/>
          </a:prstGeom>
        </p:spPr>
      </p:pic>
      <p:pic>
        <p:nvPicPr>
          <p:cNvPr id="7" name="Picture 6">
            <a:extLst>
              <a:ext uri="{FF2B5EF4-FFF2-40B4-BE49-F238E27FC236}">
                <a16:creationId xmlns:a16="http://schemas.microsoft.com/office/drawing/2014/main" id="{A52D5EC1-08EA-E6BE-EE13-C60721C6E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6098" y="3584703"/>
            <a:ext cx="5584676" cy="5017704"/>
          </a:xfrm>
          <a:prstGeom prst="rect">
            <a:avLst/>
          </a:prstGeom>
        </p:spPr>
      </p:pic>
    </p:spTree>
    <p:extLst>
      <p:ext uri="{BB962C8B-B14F-4D97-AF65-F5344CB8AC3E}">
        <p14:creationId xmlns:p14="http://schemas.microsoft.com/office/powerpoint/2010/main" val="3357507869"/>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34501</TotalTime>
  <Words>3948</Words>
  <Application>Microsoft Office PowerPoint</Application>
  <PresentationFormat>Custom</PresentationFormat>
  <Paragraphs>232</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Helvetica Neue</vt:lpstr>
      <vt:lpstr>Helvetica Neue Light</vt:lpstr>
      <vt:lpstr>Helvetica Neue Medium</vt:lpstr>
      <vt:lpstr>Lato Black</vt:lpstr>
      <vt:lpstr>Lato Light</vt:lpstr>
      <vt:lpstr>Lato Regular</vt:lpstr>
      <vt:lpstr>Times</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McCaughey</dc:creator>
  <cp:lastModifiedBy>JO` LEMBO</cp:lastModifiedBy>
  <cp:revision>511</cp:revision>
  <dcterms:modified xsi:type="dcterms:W3CDTF">2022-05-15T23:04:06Z</dcterms:modified>
</cp:coreProperties>
</file>